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Barlow" panose="00000500000000000000" pitchFamily="2" charset="0"/>
      <p:regular r:id="rId25"/>
      <p:bold r:id="rId26"/>
      <p:italic r:id="rId27"/>
      <p:boldItalic r:id="rId28"/>
    </p:embeddedFont>
    <p:embeddedFont>
      <p:font typeface="Barlow Light" panose="00000400000000000000" pitchFamily="2"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Miriam Libre" panose="00000500000000000000" pitchFamily="2" charset="-79"/>
      <p:regular r:id="rId37"/>
      <p:bold r:id="rId38"/>
    </p:embeddedFont>
    <p:embeddedFont>
      <p:font typeface="Roboto" panose="02000000000000000000" pitchFamily="2" charset="0"/>
      <p:regular r:id="rId39"/>
      <p:bold r:id="rId40"/>
      <p:italic r:id="rId41"/>
      <p:boldItalic r:id="rId42"/>
    </p:embeddedFont>
    <p:embeddedFont>
      <p:font typeface="Roboto Condensed Light" panose="02000000000000000000" pitchFamily="2" charset="0"/>
      <p:regular r:id="rId43"/>
      <p:italic r:id="rId44"/>
    </p:embeddedFont>
    <p:embeddedFont>
      <p:font typeface="Roboto Light" panose="02000000000000000000" pitchFamily="2" charset="0"/>
      <p:regular r:id="rId45"/>
      <p:bold r:id="rId46"/>
      <p:italic r:id="rId47"/>
      <p:boldItalic r:id="rId48"/>
    </p:embeddedFont>
    <p:embeddedFont>
      <p:font typeface="Roboto Medium" panose="02000000000000000000" pitchFamily="2" charset="0"/>
      <p:regular r:id="rId49"/>
      <p:bold r:id="rId50"/>
      <p:italic r:id="rId51"/>
      <p:boldItalic r:id="rId52"/>
    </p:embeddedFont>
    <p:embeddedFont>
      <p:font typeface="Work Sans"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9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10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font" Target="fonts/font32.fntdata"/><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6df6e2e5e4_0_5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26df6e2e5e4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6df6e2e5e4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g26df6e2e5e4_3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73636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6df6e2e5e4_0_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26df6e2e5e4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6df6e2e5e4_0_1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26df6e2e5e4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6df6e2e5e4_6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26df6e2e5e4_6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6df6e2e5e4_3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26df6e2e5e4_3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6df6e2e5e4_0_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26df6e2e5e4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6df6e2e5e4_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26df6e2e5e4_3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6df6e2e5e4_6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26df6e2e5e4_6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Rút ngắn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6df6e2e5e4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26df6e2e5e4_8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Làm song song, chồng chéo các công việc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6df6e2e5e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26df6e2e5e4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6df6e2e5e4_3_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26df6e2e5e4_3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6df6e2e5e4_3_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26df6e2e5e4_3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6df6e2e5e4_0_5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26df6e2e5e4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Barlow Light"/>
                <a:ea typeface="Barlow Light"/>
                <a:cs typeface="Barlow Light"/>
                <a:sym typeface="Barlow Light"/>
              </a:rPr>
              <a:t>Expected time (ET): thời gian dự tính</a:t>
            </a:r>
            <a:endParaRPr sz="1400">
              <a:solidFill>
                <a:schemeClr val="dk1"/>
              </a:solidFill>
              <a:latin typeface="Barlow Light"/>
              <a:ea typeface="Barlow Light"/>
              <a:cs typeface="Barlow Light"/>
              <a:sym typeface="Barlow Light"/>
            </a:endParaRPr>
          </a:p>
          <a:p>
            <a:pPr marL="0" lvl="0" indent="0" algn="l" rtl="0">
              <a:spcBef>
                <a:spcPts val="0"/>
              </a:spcBef>
              <a:spcAft>
                <a:spcPts val="0"/>
              </a:spcAft>
              <a:buClr>
                <a:schemeClr val="dk1"/>
              </a:buClr>
              <a:buSzPts val="1100"/>
              <a:buFont typeface="Arial"/>
              <a:buNone/>
            </a:pPr>
            <a:r>
              <a:rPr lang="en" sz="1400">
                <a:solidFill>
                  <a:schemeClr val="dk1"/>
                </a:solidFill>
                <a:latin typeface="Barlow Light"/>
                <a:ea typeface="Barlow Light"/>
                <a:cs typeface="Barlow Light"/>
                <a:sym typeface="Barlow Light"/>
              </a:rPr>
              <a:t>Optimistic time (o):  là khoản thời gian ước tính ngắn nhất có thể để hoàn tất công việc (không bị rủi ro).</a:t>
            </a:r>
            <a:endParaRPr sz="1400">
              <a:solidFill>
                <a:schemeClr val="dk1"/>
              </a:solidFill>
              <a:latin typeface="Barlow Light"/>
              <a:ea typeface="Barlow Light"/>
              <a:cs typeface="Barlow Light"/>
              <a:sym typeface="Barlow Light"/>
            </a:endParaRPr>
          </a:p>
          <a:p>
            <a:pPr marL="0" lvl="0" indent="0" algn="l" rtl="0">
              <a:spcBef>
                <a:spcPts val="0"/>
              </a:spcBef>
              <a:spcAft>
                <a:spcPts val="0"/>
              </a:spcAft>
              <a:buSzPts val="1100"/>
              <a:buNone/>
            </a:pPr>
            <a:r>
              <a:rPr lang="en" sz="1400">
                <a:solidFill>
                  <a:schemeClr val="dk1"/>
                </a:solidFill>
                <a:latin typeface="Barlow Light"/>
                <a:ea typeface="Barlow Light"/>
                <a:cs typeface="Barlow Light"/>
                <a:sym typeface="Barlow Light"/>
              </a:rPr>
              <a:t>Realistic time (r):  là ước tính thời gian trung bình mà người quản trị dự án dự đoán tốt nhất để hoàn tất công việc.</a:t>
            </a:r>
            <a:endParaRPr sz="1400">
              <a:solidFill>
                <a:schemeClr val="dk1"/>
              </a:solidFill>
              <a:latin typeface="Barlow Light"/>
              <a:ea typeface="Barlow Light"/>
              <a:cs typeface="Barlow Light"/>
              <a:sym typeface="Barlow Light"/>
            </a:endParaRPr>
          </a:p>
          <a:p>
            <a:pPr marL="0" lvl="0" indent="0" algn="l" rtl="0">
              <a:spcBef>
                <a:spcPts val="0"/>
              </a:spcBef>
              <a:spcAft>
                <a:spcPts val="0"/>
              </a:spcAft>
              <a:buClr>
                <a:schemeClr val="dk1"/>
              </a:buClr>
              <a:buSzPts val="1100"/>
              <a:buFont typeface="Arial"/>
              <a:buNone/>
            </a:pPr>
            <a:r>
              <a:rPr lang="en" sz="1400">
                <a:solidFill>
                  <a:schemeClr val="dk1"/>
                </a:solidFill>
                <a:latin typeface="Barlow Light"/>
                <a:ea typeface="Barlow Light"/>
                <a:cs typeface="Barlow Light"/>
                <a:sym typeface="Barlow Light"/>
              </a:rPr>
              <a:t>Pessimistic time (p): là khoản thời gian ước tính lâu nhất để hoàn tất công việc (có nhiều rủi ro xảy ra nhất).</a:t>
            </a:r>
            <a:endParaRPr sz="1400">
              <a:solidFill>
                <a:schemeClr val="dk1"/>
              </a:solidFill>
              <a:latin typeface="Barlow Light"/>
              <a:ea typeface="Barlow Light"/>
              <a:cs typeface="Barlow Light"/>
              <a:sym typeface="Barlow 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6df6e2e5e4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g26df6e2e5e4_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4600"/>
              <a:buNone/>
              <a:defRPr sz="4600">
                <a:solidFill>
                  <a:schemeClr val="dk1"/>
                </a:solidFill>
              </a:defRPr>
            </a:lvl1pPr>
            <a:lvl2pPr lvl="1" algn="ctr">
              <a:lnSpc>
                <a:spcPct val="100000"/>
              </a:lnSpc>
              <a:spcBef>
                <a:spcPts val="0"/>
              </a:spcBef>
              <a:spcAft>
                <a:spcPts val="0"/>
              </a:spcAft>
              <a:buClr>
                <a:schemeClr val="dk1"/>
              </a:buClr>
              <a:buSzPts val="4600"/>
              <a:buNone/>
              <a:defRPr sz="4600">
                <a:solidFill>
                  <a:schemeClr val="dk1"/>
                </a:solidFill>
              </a:defRPr>
            </a:lvl2pPr>
            <a:lvl3pPr lvl="2" algn="ctr">
              <a:lnSpc>
                <a:spcPct val="100000"/>
              </a:lnSpc>
              <a:spcBef>
                <a:spcPts val="0"/>
              </a:spcBef>
              <a:spcAft>
                <a:spcPts val="0"/>
              </a:spcAft>
              <a:buClr>
                <a:schemeClr val="dk1"/>
              </a:buClr>
              <a:buSzPts val="4600"/>
              <a:buNone/>
              <a:defRPr sz="4600">
                <a:solidFill>
                  <a:schemeClr val="dk1"/>
                </a:solidFill>
              </a:defRPr>
            </a:lvl3pPr>
            <a:lvl4pPr lvl="3" algn="ctr">
              <a:lnSpc>
                <a:spcPct val="100000"/>
              </a:lnSpc>
              <a:spcBef>
                <a:spcPts val="0"/>
              </a:spcBef>
              <a:spcAft>
                <a:spcPts val="0"/>
              </a:spcAft>
              <a:buClr>
                <a:schemeClr val="dk1"/>
              </a:buClr>
              <a:buSzPts val="4600"/>
              <a:buNone/>
              <a:defRPr sz="4600">
                <a:solidFill>
                  <a:schemeClr val="dk1"/>
                </a:solidFill>
              </a:defRPr>
            </a:lvl4pPr>
            <a:lvl5pPr lvl="4" algn="ctr">
              <a:lnSpc>
                <a:spcPct val="100000"/>
              </a:lnSpc>
              <a:spcBef>
                <a:spcPts val="0"/>
              </a:spcBef>
              <a:spcAft>
                <a:spcPts val="0"/>
              </a:spcAft>
              <a:buClr>
                <a:schemeClr val="dk1"/>
              </a:buClr>
              <a:buSzPts val="4600"/>
              <a:buNone/>
              <a:defRPr sz="4600">
                <a:solidFill>
                  <a:schemeClr val="dk1"/>
                </a:solidFill>
              </a:defRPr>
            </a:lvl5pPr>
            <a:lvl6pPr lvl="5" algn="ctr">
              <a:lnSpc>
                <a:spcPct val="100000"/>
              </a:lnSpc>
              <a:spcBef>
                <a:spcPts val="0"/>
              </a:spcBef>
              <a:spcAft>
                <a:spcPts val="0"/>
              </a:spcAft>
              <a:buClr>
                <a:schemeClr val="dk1"/>
              </a:buClr>
              <a:buSzPts val="4600"/>
              <a:buNone/>
              <a:defRPr sz="4600">
                <a:solidFill>
                  <a:schemeClr val="dk1"/>
                </a:solidFill>
              </a:defRPr>
            </a:lvl6pPr>
            <a:lvl7pPr lvl="6" algn="ctr">
              <a:lnSpc>
                <a:spcPct val="100000"/>
              </a:lnSpc>
              <a:spcBef>
                <a:spcPts val="0"/>
              </a:spcBef>
              <a:spcAft>
                <a:spcPts val="0"/>
              </a:spcAft>
              <a:buClr>
                <a:schemeClr val="dk1"/>
              </a:buClr>
              <a:buSzPts val="4600"/>
              <a:buNone/>
              <a:defRPr sz="4600">
                <a:solidFill>
                  <a:schemeClr val="dk1"/>
                </a:solidFill>
              </a:defRPr>
            </a:lvl7pPr>
            <a:lvl8pPr lvl="7" algn="ctr">
              <a:lnSpc>
                <a:spcPct val="100000"/>
              </a:lnSpc>
              <a:spcBef>
                <a:spcPts val="0"/>
              </a:spcBef>
              <a:spcAft>
                <a:spcPts val="0"/>
              </a:spcAft>
              <a:buClr>
                <a:schemeClr val="dk1"/>
              </a:buClr>
              <a:buSzPts val="4600"/>
              <a:buNone/>
              <a:defRPr sz="4600">
                <a:solidFill>
                  <a:schemeClr val="dk1"/>
                </a:solidFill>
              </a:defRPr>
            </a:lvl8pPr>
            <a:lvl9pPr lvl="8" algn="ctr">
              <a:lnSpc>
                <a:spcPct val="100000"/>
              </a:lnSpc>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5"/>
        <p:cNvGrpSpPr/>
        <p:nvPr/>
      </p:nvGrpSpPr>
      <p:grpSpPr>
        <a:xfrm>
          <a:off x="0" y="0"/>
          <a:ext cx="0" cy="0"/>
          <a:chOff x="0" y="0"/>
          <a:chExt cx="0" cy="0"/>
        </a:xfrm>
      </p:grpSpPr>
      <p:sp>
        <p:nvSpPr>
          <p:cNvPr id="196" name="Google Shape;196;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1"/>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99" name="Google Shape;199;p1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grpSp>
        <p:nvGrpSpPr>
          <p:cNvPr id="200" name="Google Shape;200;p11"/>
          <p:cNvGrpSpPr/>
          <p:nvPr/>
        </p:nvGrpSpPr>
        <p:grpSpPr>
          <a:xfrm>
            <a:off x="6707938" y="2948000"/>
            <a:ext cx="1732075" cy="2195488"/>
            <a:chOff x="6662738" y="3806825"/>
            <a:chExt cx="1732075" cy="2195488"/>
          </a:xfrm>
        </p:grpSpPr>
        <p:sp>
          <p:nvSpPr>
            <p:cNvPr id="201" name="Google Shape;201;p11"/>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11"/>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11"/>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11"/>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5" name="Google Shape;205;p11"/>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6" name="Google Shape;206;p11"/>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11"/>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11"/>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11"/>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11"/>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11"/>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 name="Google Shape;212;p11"/>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3" name="Google Shape;213;p11"/>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11"/>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11"/>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11"/>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11"/>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11"/>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19" name="Google Shape;219;p11"/>
          <p:cNvGrpSpPr/>
          <p:nvPr/>
        </p:nvGrpSpPr>
        <p:grpSpPr>
          <a:xfrm rot="10800000">
            <a:off x="6518888" y="-12"/>
            <a:ext cx="1551087" cy="2468625"/>
            <a:chOff x="715963" y="3538538"/>
            <a:chExt cx="1551087" cy="2468625"/>
          </a:xfrm>
        </p:grpSpPr>
        <p:sp>
          <p:nvSpPr>
            <p:cNvPr id="220" name="Google Shape;220;p11"/>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11"/>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11"/>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11"/>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11"/>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11"/>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6" name="Google Shape;226;p11"/>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11"/>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11"/>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11"/>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11"/>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1"/>
        <p:cNvGrpSpPr/>
        <p:nvPr/>
      </p:nvGrpSpPr>
      <p:grpSpPr>
        <a:xfrm>
          <a:off x="0" y="0"/>
          <a:ext cx="0" cy="0"/>
          <a:chOff x="0" y="0"/>
          <a:chExt cx="0" cy="0"/>
        </a:xfrm>
      </p:grpSpPr>
      <p:sp>
        <p:nvSpPr>
          <p:cNvPr id="232" name="Google Shape;232;p12"/>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2"/>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2"/>
          <p:cNvSpPr txBox="1">
            <a:spLocks noGrp="1"/>
          </p:cNvSpPr>
          <p:nvPr>
            <p:ph type="body" idx="1"/>
          </p:nvPr>
        </p:nvSpPr>
        <p:spPr>
          <a:xfrm>
            <a:off x="6390750" y="439500"/>
            <a:ext cx="2122500" cy="42642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360"/>
              </a:spcBef>
              <a:spcAft>
                <a:spcPts val="0"/>
              </a:spcAft>
              <a:buClr>
                <a:srgbClr val="FFFFFF"/>
              </a:buClr>
              <a:buSzPts val="1800"/>
              <a:buNone/>
              <a:defRPr sz="1800">
                <a:solidFill>
                  <a:srgbClr val="FFFFFF"/>
                </a:solidFill>
              </a:defRPr>
            </a:lvl1pPr>
          </a:lstStyle>
          <a:p>
            <a:endParaRPr/>
          </a:p>
        </p:txBody>
      </p:sp>
      <p:sp>
        <p:nvSpPr>
          <p:cNvPr id="235" name="Google Shape;235;p12"/>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7"/>
        <p:cNvGrpSpPr/>
        <p:nvPr/>
      </p:nvGrpSpPr>
      <p:grpSpPr>
        <a:xfrm>
          <a:off x="0" y="0"/>
          <a:ext cx="0" cy="0"/>
          <a:chOff x="0" y="0"/>
          <a:chExt cx="0" cy="0"/>
        </a:xfrm>
      </p:grpSpPr>
      <p:sp>
        <p:nvSpPr>
          <p:cNvPr id="48" name="Google Shape;48;p3"/>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1" name="Google Shape;51;p3"/>
          <p:cNvSpPr txBox="1">
            <a:spLocks noGrp="1"/>
          </p:cNvSpPr>
          <p:nvPr>
            <p:ph type="body" idx="1"/>
          </p:nvPr>
        </p:nvSpPr>
        <p:spPr>
          <a:xfrm>
            <a:off x="457200" y="1672300"/>
            <a:ext cx="2494200" cy="31551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52" name="Google Shape;52;p3"/>
          <p:cNvSpPr txBox="1">
            <a:spLocks noGrp="1"/>
          </p:cNvSpPr>
          <p:nvPr>
            <p:ph type="body" idx="2"/>
          </p:nvPr>
        </p:nvSpPr>
        <p:spPr>
          <a:xfrm>
            <a:off x="3101652" y="1672300"/>
            <a:ext cx="2494200" cy="31551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53" name="Google Shape;53;p3"/>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grpSp>
        <p:nvGrpSpPr>
          <p:cNvPr id="54" name="Google Shape;54;p3"/>
          <p:cNvGrpSpPr/>
          <p:nvPr/>
        </p:nvGrpSpPr>
        <p:grpSpPr>
          <a:xfrm>
            <a:off x="6489150" y="0"/>
            <a:ext cx="1882725" cy="2446200"/>
            <a:chOff x="3357563" y="850900"/>
            <a:chExt cx="1882725" cy="2446200"/>
          </a:xfrm>
        </p:grpSpPr>
        <p:sp>
          <p:nvSpPr>
            <p:cNvPr id="55" name="Google Shape;55;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56;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57;p3"/>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 name="Google Shape;58;p3"/>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59;p3"/>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 name="Google Shape;60;p3"/>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 name="Google Shape;61;p3"/>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 name="Google Shape;62;p3"/>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 name="Google Shape;63;p3"/>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 name="Google Shape;64;p3"/>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 name="Google Shape;65;p3"/>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 name="Google Shape;66;p3"/>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67;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8" name="Google Shape;68;p3"/>
          <p:cNvGrpSpPr/>
          <p:nvPr/>
        </p:nvGrpSpPr>
        <p:grpSpPr>
          <a:xfrm>
            <a:off x="6488950" y="3281388"/>
            <a:ext cx="2149388" cy="1862100"/>
            <a:chOff x="3305175" y="4144963"/>
            <a:chExt cx="2149388" cy="1862100"/>
          </a:xfrm>
        </p:grpSpPr>
        <p:sp>
          <p:nvSpPr>
            <p:cNvPr id="69" name="Google Shape;69;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 name="Google Shape;70;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 name="Google Shape;71;p3"/>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 name="Google Shape;72;p3"/>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 name="Google Shape;73;p3"/>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 name="Google Shape;74;p3"/>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 name="Google Shape;75;p3"/>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 name="Google Shape;76;p3"/>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 name="Google Shape;77;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78"/>
        <p:cNvGrpSpPr/>
        <p:nvPr/>
      </p:nvGrpSpPr>
      <p:grpSpPr>
        <a:xfrm>
          <a:off x="0" y="0"/>
          <a:ext cx="0" cy="0"/>
          <a:chOff x="0" y="0"/>
          <a:chExt cx="0" cy="0"/>
        </a:xfrm>
      </p:grpSpPr>
      <p:sp>
        <p:nvSpPr>
          <p:cNvPr id="79" name="Google Shape;79;p4"/>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2"/>
        <p:cNvGrpSpPr/>
        <p:nvPr/>
      </p:nvGrpSpPr>
      <p:grpSpPr>
        <a:xfrm>
          <a:off x="0" y="0"/>
          <a:ext cx="0" cy="0"/>
          <a:chOff x="0" y="0"/>
          <a:chExt cx="0" cy="0"/>
        </a:xfrm>
      </p:grpSpPr>
      <p:sp>
        <p:nvSpPr>
          <p:cNvPr id="83" name="Google Shape;83;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
          <p:cNvSpPr txBox="1">
            <a:spLocks noGrp="1"/>
          </p:cNvSpPr>
          <p:nvPr>
            <p:ph type="sldNum" idx="12"/>
          </p:nvPr>
        </p:nvSpPr>
        <p:spPr>
          <a:xfrm>
            <a:off x="8808000" y="2208279"/>
            <a:ext cx="336000" cy="72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
        <p:nvSpPr>
          <p:cNvPr id="85" name="Google Shape;85;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7" name="Google Shape;87;p5"/>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a:lvl4pPr>
            <a:lvl5pPr marL="2286000" lvl="4" indent="-381000" algn="l">
              <a:lnSpc>
                <a:spcPct val="100000"/>
              </a:lnSpc>
              <a:spcBef>
                <a:spcPts val="0"/>
              </a:spcBef>
              <a:spcAft>
                <a:spcPts val="0"/>
              </a:spcAft>
              <a:buSzPts val="2400"/>
              <a:buChar char="○"/>
              <a:defRPr/>
            </a:lvl5pPr>
            <a:lvl6pPr marL="2743200" lvl="5" indent="-381000" algn="l">
              <a:lnSpc>
                <a:spcPct val="100000"/>
              </a:lnSpc>
              <a:spcBef>
                <a:spcPts val="0"/>
              </a:spcBef>
              <a:spcAft>
                <a:spcPts val="0"/>
              </a:spcAft>
              <a:buSzPts val="2400"/>
              <a:buChar char="■"/>
              <a:defRPr/>
            </a:lvl6pPr>
            <a:lvl7pPr marL="3200400" lvl="6" indent="-381000" algn="l">
              <a:lnSpc>
                <a:spcPct val="100000"/>
              </a:lnSpc>
              <a:spcBef>
                <a:spcPts val="0"/>
              </a:spcBef>
              <a:spcAft>
                <a:spcPts val="0"/>
              </a:spcAft>
              <a:buSzPts val="2400"/>
              <a:buChar char="●"/>
              <a:defRPr/>
            </a:lvl7pPr>
            <a:lvl8pPr marL="3657600" lvl="7" indent="-381000" algn="l">
              <a:lnSpc>
                <a:spcPct val="100000"/>
              </a:lnSpc>
              <a:spcBef>
                <a:spcPts val="0"/>
              </a:spcBef>
              <a:spcAft>
                <a:spcPts val="0"/>
              </a:spcAft>
              <a:buSzPts val="2400"/>
              <a:buChar char="○"/>
              <a:defRPr/>
            </a:lvl8pPr>
            <a:lvl9pPr marL="4114800" lvl="8" indent="-381000" algn="l">
              <a:lnSpc>
                <a:spcPct val="100000"/>
              </a:lnSpc>
              <a:spcBef>
                <a:spcPts val="0"/>
              </a:spcBef>
              <a:spcAft>
                <a:spcPts val="0"/>
              </a:spcAft>
              <a:buSzPts val="2400"/>
              <a:buChar char="■"/>
              <a:defRPr/>
            </a:lvl9pPr>
          </a:lstStyle>
          <a:p>
            <a:endParaRPr/>
          </a:p>
        </p:txBody>
      </p:sp>
      <p:grpSp>
        <p:nvGrpSpPr>
          <p:cNvPr id="88" name="Google Shape;88;p5"/>
          <p:cNvGrpSpPr/>
          <p:nvPr/>
        </p:nvGrpSpPr>
        <p:grpSpPr>
          <a:xfrm>
            <a:off x="6422240" y="-62"/>
            <a:ext cx="1652475" cy="2270250"/>
            <a:chOff x="0" y="855663"/>
            <a:chExt cx="1652475" cy="2270250"/>
          </a:xfrm>
        </p:grpSpPr>
        <p:sp>
          <p:nvSpPr>
            <p:cNvPr id="89" name="Google Shape;89;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90;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91;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92;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93;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94;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95;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96;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97;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8" name="Google Shape;98;p5"/>
          <p:cNvGrpSpPr/>
          <p:nvPr/>
        </p:nvGrpSpPr>
        <p:grpSpPr>
          <a:xfrm>
            <a:off x="7106138" y="2674863"/>
            <a:ext cx="1551087" cy="2468625"/>
            <a:chOff x="715963" y="3538538"/>
            <a:chExt cx="1551087" cy="2468625"/>
          </a:xfrm>
        </p:grpSpPr>
        <p:sp>
          <p:nvSpPr>
            <p:cNvPr id="99" name="Google Shape;99;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 name="Google Shape;105;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10"/>
        <p:cNvGrpSpPr/>
        <p:nvPr/>
      </p:nvGrpSpPr>
      <p:grpSpPr>
        <a:xfrm>
          <a:off x="0" y="0"/>
          <a:ext cx="0" cy="0"/>
          <a:chOff x="0" y="0"/>
          <a:chExt cx="0" cy="0"/>
        </a:xfrm>
      </p:grpSpPr>
      <p:sp>
        <p:nvSpPr>
          <p:cNvPr id="111" name="Google Shape;111;p6"/>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6"/>
          <p:cNvSpPr txBox="1">
            <a:spLocks noGrp="1"/>
          </p:cNvSpPr>
          <p:nvPr>
            <p:ph type="ctrTitle"/>
          </p:nvPr>
        </p:nvSpPr>
        <p:spPr>
          <a:xfrm>
            <a:off x="2626350" y="1888150"/>
            <a:ext cx="3891300" cy="115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Clr>
                <a:srgbClr val="FFFFFF"/>
              </a:buClr>
              <a:buSzPts val="4000"/>
              <a:buNone/>
              <a:defRPr sz="4000">
                <a:solidFill>
                  <a:srgbClr val="FFFFFF"/>
                </a:solidFill>
              </a:defRPr>
            </a:lvl2pPr>
            <a:lvl3pPr lvl="2" algn="ctr">
              <a:lnSpc>
                <a:spcPct val="100000"/>
              </a:lnSpc>
              <a:spcBef>
                <a:spcPts val="0"/>
              </a:spcBef>
              <a:spcAft>
                <a:spcPts val="0"/>
              </a:spcAft>
              <a:buClr>
                <a:srgbClr val="FFFFFF"/>
              </a:buClr>
              <a:buSzPts val="4000"/>
              <a:buNone/>
              <a:defRPr sz="4000">
                <a:solidFill>
                  <a:srgbClr val="FFFFFF"/>
                </a:solidFill>
              </a:defRPr>
            </a:lvl3pPr>
            <a:lvl4pPr lvl="3" algn="ctr">
              <a:lnSpc>
                <a:spcPct val="100000"/>
              </a:lnSpc>
              <a:spcBef>
                <a:spcPts val="0"/>
              </a:spcBef>
              <a:spcAft>
                <a:spcPts val="0"/>
              </a:spcAft>
              <a:buClr>
                <a:srgbClr val="FFFFFF"/>
              </a:buClr>
              <a:buSzPts val="4000"/>
              <a:buNone/>
              <a:defRPr sz="4000">
                <a:solidFill>
                  <a:srgbClr val="FFFFFF"/>
                </a:solidFill>
              </a:defRPr>
            </a:lvl4pPr>
            <a:lvl5pPr lvl="4" algn="ctr">
              <a:lnSpc>
                <a:spcPct val="100000"/>
              </a:lnSpc>
              <a:spcBef>
                <a:spcPts val="0"/>
              </a:spcBef>
              <a:spcAft>
                <a:spcPts val="0"/>
              </a:spcAft>
              <a:buClr>
                <a:srgbClr val="FFFFFF"/>
              </a:buClr>
              <a:buSzPts val="4000"/>
              <a:buNone/>
              <a:defRPr sz="4000">
                <a:solidFill>
                  <a:srgbClr val="FFFFFF"/>
                </a:solidFill>
              </a:defRPr>
            </a:lvl5pPr>
            <a:lvl6pPr lvl="5" algn="ctr">
              <a:lnSpc>
                <a:spcPct val="100000"/>
              </a:lnSpc>
              <a:spcBef>
                <a:spcPts val="0"/>
              </a:spcBef>
              <a:spcAft>
                <a:spcPts val="0"/>
              </a:spcAft>
              <a:buClr>
                <a:srgbClr val="FFFFFF"/>
              </a:buClr>
              <a:buSzPts val="4000"/>
              <a:buNone/>
              <a:defRPr sz="4000">
                <a:solidFill>
                  <a:srgbClr val="FFFFFF"/>
                </a:solidFill>
              </a:defRPr>
            </a:lvl6pPr>
            <a:lvl7pPr lvl="6" algn="ctr">
              <a:lnSpc>
                <a:spcPct val="100000"/>
              </a:lnSpc>
              <a:spcBef>
                <a:spcPts val="0"/>
              </a:spcBef>
              <a:spcAft>
                <a:spcPts val="0"/>
              </a:spcAft>
              <a:buClr>
                <a:srgbClr val="FFFFFF"/>
              </a:buClr>
              <a:buSzPts val="4000"/>
              <a:buNone/>
              <a:defRPr sz="4000">
                <a:solidFill>
                  <a:srgbClr val="FFFFFF"/>
                </a:solidFill>
              </a:defRPr>
            </a:lvl7pPr>
            <a:lvl8pPr lvl="7" algn="ctr">
              <a:lnSpc>
                <a:spcPct val="100000"/>
              </a:lnSpc>
              <a:spcBef>
                <a:spcPts val="0"/>
              </a:spcBef>
              <a:spcAft>
                <a:spcPts val="0"/>
              </a:spcAft>
              <a:buClr>
                <a:srgbClr val="FFFFFF"/>
              </a:buClr>
              <a:buSzPts val="4000"/>
              <a:buNone/>
              <a:defRPr sz="4000">
                <a:solidFill>
                  <a:srgbClr val="FFFFFF"/>
                </a:solidFill>
              </a:defRPr>
            </a:lvl8pPr>
            <a:lvl9pPr lvl="8" algn="ctr">
              <a:lnSpc>
                <a:spcPct val="100000"/>
              </a:lnSpc>
              <a:spcBef>
                <a:spcPts val="0"/>
              </a:spcBef>
              <a:spcAft>
                <a:spcPts val="0"/>
              </a:spcAft>
              <a:buClr>
                <a:srgbClr val="FFFFFF"/>
              </a:buClr>
              <a:buSzPts val="4000"/>
              <a:buNone/>
              <a:defRPr sz="4000">
                <a:solidFill>
                  <a:srgbClr val="FFFFFF"/>
                </a:solidFill>
              </a:defRPr>
            </a:lvl9pPr>
          </a:lstStyle>
          <a:p>
            <a:endParaRPr/>
          </a:p>
        </p:txBody>
      </p:sp>
      <p:sp>
        <p:nvSpPr>
          <p:cNvPr id="113" name="Google Shape;113;p6"/>
          <p:cNvSpPr txBox="1">
            <a:spLocks noGrp="1"/>
          </p:cNvSpPr>
          <p:nvPr>
            <p:ph type="subTitle" idx="1"/>
          </p:nvPr>
        </p:nvSpPr>
        <p:spPr>
          <a:xfrm>
            <a:off x="2626350" y="3144854"/>
            <a:ext cx="3891300" cy="7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400"/>
              <a:buNone/>
              <a:defRPr>
                <a:solidFill>
                  <a:srgbClr val="000000"/>
                </a:solidFill>
              </a:defRPr>
            </a:lvl1pPr>
            <a:lvl2pPr lvl="1" algn="ctr">
              <a:lnSpc>
                <a:spcPct val="100000"/>
              </a:lnSpc>
              <a:spcBef>
                <a:spcPts val="0"/>
              </a:spcBef>
              <a:spcAft>
                <a:spcPts val="0"/>
              </a:spcAft>
              <a:buClr>
                <a:srgbClr val="000000"/>
              </a:buClr>
              <a:buSzPts val="3000"/>
              <a:buNone/>
              <a:defRPr sz="3000">
                <a:solidFill>
                  <a:srgbClr val="000000"/>
                </a:solidFill>
              </a:defRPr>
            </a:lvl2pPr>
            <a:lvl3pPr lvl="2" algn="ctr">
              <a:lnSpc>
                <a:spcPct val="100000"/>
              </a:lnSpc>
              <a:spcBef>
                <a:spcPts val="0"/>
              </a:spcBef>
              <a:spcAft>
                <a:spcPts val="0"/>
              </a:spcAft>
              <a:buClr>
                <a:srgbClr val="000000"/>
              </a:buClr>
              <a:buSzPts val="3000"/>
              <a:buNone/>
              <a:defRPr sz="3000">
                <a:solidFill>
                  <a:srgbClr val="000000"/>
                </a:solidFill>
              </a:defRPr>
            </a:lvl3pPr>
            <a:lvl4pPr lvl="3" algn="ctr">
              <a:lnSpc>
                <a:spcPct val="100000"/>
              </a:lnSpc>
              <a:spcBef>
                <a:spcPts val="0"/>
              </a:spcBef>
              <a:spcAft>
                <a:spcPts val="0"/>
              </a:spcAft>
              <a:buClr>
                <a:srgbClr val="000000"/>
              </a:buClr>
              <a:buSzPts val="3000"/>
              <a:buNone/>
              <a:defRPr sz="3000">
                <a:solidFill>
                  <a:srgbClr val="000000"/>
                </a:solidFill>
              </a:defRPr>
            </a:lvl4pPr>
            <a:lvl5pPr lvl="4" algn="ctr">
              <a:lnSpc>
                <a:spcPct val="100000"/>
              </a:lnSpc>
              <a:spcBef>
                <a:spcPts val="0"/>
              </a:spcBef>
              <a:spcAft>
                <a:spcPts val="0"/>
              </a:spcAft>
              <a:buClr>
                <a:srgbClr val="000000"/>
              </a:buClr>
              <a:buSzPts val="3000"/>
              <a:buNone/>
              <a:defRPr sz="3000">
                <a:solidFill>
                  <a:srgbClr val="000000"/>
                </a:solidFill>
              </a:defRPr>
            </a:lvl5pPr>
            <a:lvl6pPr lvl="5" algn="ctr">
              <a:lnSpc>
                <a:spcPct val="100000"/>
              </a:lnSpc>
              <a:spcBef>
                <a:spcPts val="0"/>
              </a:spcBef>
              <a:spcAft>
                <a:spcPts val="0"/>
              </a:spcAft>
              <a:buClr>
                <a:srgbClr val="000000"/>
              </a:buClr>
              <a:buSzPts val="3000"/>
              <a:buNone/>
              <a:defRPr sz="3000">
                <a:solidFill>
                  <a:srgbClr val="000000"/>
                </a:solidFill>
              </a:defRPr>
            </a:lvl6pPr>
            <a:lvl7pPr lvl="6" algn="ctr">
              <a:lnSpc>
                <a:spcPct val="100000"/>
              </a:lnSpc>
              <a:spcBef>
                <a:spcPts val="0"/>
              </a:spcBef>
              <a:spcAft>
                <a:spcPts val="0"/>
              </a:spcAft>
              <a:buClr>
                <a:srgbClr val="000000"/>
              </a:buClr>
              <a:buSzPts val="3000"/>
              <a:buNone/>
              <a:defRPr sz="3000">
                <a:solidFill>
                  <a:srgbClr val="000000"/>
                </a:solidFill>
              </a:defRPr>
            </a:lvl7pPr>
            <a:lvl8pPr lvl="7" algn="ctr">
              <a:lnSpc>
                <a:spcPct val="100000"/>
              </a:lnSpc>
              <a:spcBef>
                <a:spcPts val="0"/>
              </a:spcBef>
              <a:spcAft>
                <a:spcPts val="0"/>
              </a:spcAft>
              <a:buClr>
                <a:srgbClr val="000000"/>
              </a:buClr>
              <a:buSzPts val="3000"/>
              <a:buNone/>
              <a:defRPr sz="3000">
                <a:solidFill>
                  <a:srgbClr val="000000"/>
                </a:solidFill>
              </a:defRPr>
            </a:lvl8pPr>
            <a:lvl9pPr lvl="8" algn="ctr">
              <a:lnSpc>
                <a:spcPct val="100000"/>
              </a:lnSpc>
              <a:spcBef>
                <a:spcPts val="0"/>
              </a:spcBef>
              <a:spcAft>
                <a:spcPts val="0"/>
              </a:spcAft>
              <a:buClr>
                <a:srgbClr val="000000"/>
              </a:buClr>
              <a:buSzPts val="3000"/>
              <a:buNone/>
              <a:defRPr sz="3000">
                <a:solidFill>
                  <a:srgbClr val="000000"/>
                </a:solidFill>
              </a:defRPr>
            </a:lvl9pPr>
          </a:lstStyle>
          <a:p>
            <a:endParaRPr/>
          </a:p>
        </p:txBody>
      </p:sp>
      <p:grpSp>
        <p:nvGrpSpPr>
          <p:cNvPr id="114" name="Google Shape;114;p6"/>
          <p:cNvGrpSpPr/>
          <p:nvPr/>
        </p:nvGrpSpPr>
        <p:grpSpPr>
          <a:xfrm rot="-5400000">
            <a:off x="7456019" y="290004"/>
            <a:ext cx="1223732" cy="2152215"/>
            <a:chOff x="4395788" y="4144963"/>
            <a:chExt cx="1058775" cy="1862100"/>
          </a:xfrm>
        </p:grpSpPr>
        <p:sp>
          <p:nvSpPr>
            <p:cNvPr id="115" name="Google Shape;115;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8" name="Google Shape;118;p6"/>
          <p:cNvGrpSpPr/>
          <p:nvPr/>
        </p:nvGrpSpPr>
        <p:grpSpPr>
          <a:xfrm rot="-5400000">
            <a:off x="721039" y="2564836"/>
            <a:ext cx="1106346" cy="2548423"/>
            <a:chOff x="3357563" y="850900"/>
            <a:chExt cx="957212" cy="22049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22"/>
        <p:cNvGrpSpPr/>
        <p:nvPr/>
      </p:nvGrpSpPr>
      <p:grpSpPr>
        <a:xfrm>
          <a:off x="0" y="0"/>
          <a:ext cx="0" cy="0"/>
          <a:chOff x="0" y="0"/>
          <a:chExt cx="0" cy="0"/>
        </a:xfrm>
      </p:grpSpPr>
      <p:sp>
        <p:nvSpPr>
          <p:cNvPr id="123" name="Google Shape;123;p7"/>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7"/>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7"/>
          <p:cNvSpPr txBox="1">
            <a:spLocks noGrp="1"/>
          </p:cNvSpPr>
          <p:nvPr>
            <p:ph type="body" idx="1"/>
          </p:nvPr>
        </p:nvSpPr>
        <p:spPr>
          <a:xfrm>
            <a:off x="2848484" y="825425"/>
            <a:ext cx="3447000" cy="3492600"/>
          </a:xfrm>
          <a:prstGeom prst="rect">
            <a:avLst/>
          </a:prstGeom>
          <a:noFill/>
          <a:ln>
            <a:noFill/>
          </a:ln>
        </p:spPr>
        <p:txBody>
          <a:bodyPr spcFirstLastPara="1" wrap="square" lIns="91425" tIns="91425" rIns="91425" bIns="91425" anchor="ctr" anchorCtr="0">
            <a:noAutofit/>
          </a:bodyPr>
          <a:lstStyle>
            <a:lvl1pPr marL="457200" lvl="0" indent="-381000" algn="ctr">
              <a:lnSpc>
                <a:spcPct val="115000"/>
              </a:lnSpc>
              <a:spcBef>
                <a:spcPts val="600"/>
              </a:spcBef>
              <a:spcAft>
                <a:spcPts val="0"/>
              </a:spcAft>
              <a:buSzPts val="2400"/>
              <a:buChar char="▹"/>
              <a:defRPr i="1"/>
            </a:lvl1pPr>
            <a:lvl2pPr marL="914400" lvl="1" indent="-381000" algn="ctr">
              <a:lnSpc>
                <a:spcPct val="115000"/>
              </a:lnSpc>
              <a:spcBef>
                <a:spcPts val="0"/>
              </a:spcBef>
              <a:spcAft>
                <a:spcPts val="0"/>
              </a:spcAft>
              <a:buSzPts val="2400"/>
              <a:buChar char="￭"/>
              <a:defRPr i="1"/>
            </a:lvl2pPr>
            <a:lvl3pPr marL="1371600" lvl="2" indent="-381000" algn="ctr">
              <a:lnSpc>
                <a:spcPct val="115000"/>
              </a:lnSpc>
              <a:spcBef>
                <a:spcPts val="0"/>
              </a:spcBef>
              <a:spcAft>
                <a:spcPts val="0"/>
              </a:spcAft>
              <a:buSzPts val="2400"/>
              <a:buChar char="⬝"/>
              <a:defRPr i="1"/>
            </a:lvl3pPr>
            <a:lvl4pPr marL="1828800" lvl="3" indent="-381000" algn="ctr">
              <a:lnSpc>
                <a:spcPct val="115000"/>
              </a:lnSpc>
              <a:spcBef>
                <a:spcPts val="0"/>
              </a:spcBef>
              <a:spcAft>
                <a:spcPts val="0"/>
              </a:spcAft>
              <a:buSzPts val="2400"/>
              <a:buChar char="●"/>
              <a:defRPr i="1"/>
            </a:lvl4pPr>
            <a:lvl5pPr marL="2286000" lvl="4" indent="-381000" algn="ctr">
              <a:lnSpc>
                <a:spcPct val="115000"/>
              </a:lnSpc>
              <a:spcBef>
                <a:spcPts val="0"/>
              </a:spcBef>
              <a:spcAft>
                <a:spcPts val="0"/>
              </a:spcAft>
              <a:buSzPts val="2400"/>
              <a:buChar char="○"/>
              <a:defRPr i="1"/>
            </a:lvl5pPr>
            <a:lvl6pPr marL="2743200" lvl="5" indent="-381000" algn="ctr">
              <a:lnSpc>
                <a:spcPct val="115000"/>
              </a:lnSpc>
              <a:spcBef>
                <a:spcPts val="0"/>
              </a:spcBef>
              <a:spcAft>
                <a:spcPts val="0"/>
              </a:spcAft>
              <a:buSzPts val="2400"/>
              <a:buChar char="■"/>
              <a:defRPr i="1"/>
            </a:lvl6pPr>
            <a:lvl7pPr marL="3200400" lvl="6" indent="-381000" algn="ctr">
              <a:lnSpc>
                <a:spcPct val="115000"/>
              </a:lnSpc>
              <a:spcBef>
                <a:spcPts val="0"/>
              </a:spcBef>
              <a:spcAft>
                <a:spcPts val="0"/>
              </a:spcAft>
              <a:buSzPts val="2400"/>
              <a:buChar char="●"/>
              <a:defRPr i="1"/>
            </a:lvl7pPr>
            <a:lvl8pPr marL="3657600" lvl="7" indent="-381000" algn="ctr">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126" name="Google Shape;126;p7"/>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1" i="0" u="none" strike="noStrike" cap="none">
                <a:solidFill>
                  <a:srgbClr val="A5B0FE"/>
                </a:solidFill>
                <a:latin typeface="Work Sans"/>
                <a:ea typeface="Work Sans"/>
                <a:cs typeface="Work Sans"/>
                <a:sym typeface="Work Sans"/>
              </a:rPr>
              <a:t>“</a:t>
            </a:r>
            <a:endParaRPr sz="7200" b="1" i="0" u="none" strike="noStrike" cap="none">
              <a:solidFill>
                <a:srgbClr val="A5B0FE"/>
              </a:solidFill>
              <a:latin typeface="Work Sans"/>
              <a:ea typeface="Work Sans"/>
              <a:cs typeface="Work Sans"/>
              <a:sym typeface="Work Sans"/>
            </a:endParaRPr>
          </a:p>
        </p:txBody>
      </p:sp>
      <p:sp>
        <p:nvSpPr>
          <p:cNvPr id="127" name="Google Shape;127;p7"/>
          <p:cNvSpPr txBox="1">
            <a:spLocks noGrp="1"/>
          </p:cNvSpPr>
          <p:nvPr>
            <p:ph type="sldNum" idx="12"/>
          </p:nvPr>
        </p:nvSpPr>
        <p:spPr>
          <a:xfrm>
            <a:off x="4116400" y="4807500"/>
            <a:ext cx="911100" cy="3360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grpSp>
        <p:nvGrpSpPr>
          <p:cNvPr id="128" name="Google Shape;128;p7"/>
          <p:cNvGrpSpPr/>
          <p:nvPr/>
        </p:nvGrpSpPr>
        <p:grpSpPr>
          <a:xfrm>
            <a:off x="6876950" y="3340125"/>
            <a:ext cx="2267050" cy="1803375"/>
            <a:chOff x="9925050" y="4203700"/>
            <a:chExt cx="2267050" cy="1803375"/>
          </a:xfrm>
        </p:grpSpPr>
        <p:sp>
          <p:nvSpPr>
            <p:cNvPr id="129" name="Google Shape;129;p7"/>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7"/>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7"/>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7"/>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 name="Google Shape;133;p7"/>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 name="Google Shape;134;p7"/>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7"/>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7"/>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7"/>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7"/>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7"/>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 name="Google Shape;140;p7"/>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41" name="Google Shape;141;p7"/>
          <p:cNvGrpSpPr/>
          <p:nvPr/>
        </p:nvGrpSpPr>
        <p:grpSpPr>
          <a:xfrm>
            <a:off x="0" y="0"/>
            <a:ext cx="2266938" cy="1754200"/>
            <a:chOff x="9598025" y="882650"/>
            <a:chExt cx="2266938" cy="1754200"/>
          </a:xfrm>
        </p:grpSpPr>
        <p:sp>
          <p:nvSpPr>
            <p:cNvPr id="142" name="Google Shape;142;p7"/>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7"/>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7"/>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7"/>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146"/>
        <p:cNvGrpSpPr/>
        <p:nvPr/>
      </p:nvGrpSpPr>
      <p:grpSpPr>
        <a:xfrm>
          <a:off x="0" y="0"/>
          <a:ext cx="0" cy="0"/>
          <a:chOff x="0" y="0"/>
          <a:chExt cx="0" cy="0"/>
        </a:xfrm>
      </p:grpSpPr>
      <p:sp>
        <p:nvSpPr>
          <p:cNvPr id="147" name="Google Shape;147;p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8"/>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8"/>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50"/>
        <p:cNvGrpSpPr/>
        <p:nvPr/>
      </p:nvGrpSpPr>
      <p:grpSpPr>
        <a:xfrm>
          <a:off x="0" y="0"/>
          <a:ext cx="0" cy="0"/>
          <a:chOff x="0" y="0"/>
          <a:chExt cx="0" cy="0"/>
        </a:xfrm>
      </p:grpSpPr>
      <p:sp>
        <p:nvSpPr>
          <p:cNvPr id="151" name="Google Shape;151;p9"/>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9"/>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9"/>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54" name="Google Shape;154;p9"/>
          <p:cNvSpPr txBox="1">
            <a:spLocks noGrp="1"/>
          </p:cNvSpPr>
          <p:nvPr>
            <p:ph type="body" idx="1"/>
          </p:nvPr>
        </p:nvSpPr>
        <p:spPr>
          <a:xfrm>
            <a:off x="457200" y="1661575"/>
            <a:ext cx="1656300" cy="30552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60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55" name="Google Shape;155;p9"/>
          <p:cNvSpPr txBox="1">
            <a:spLocks noGrp="1"/>
          </p:cNvSpPr>
          <p:nvPr>
            <p:ph type="body" idx="2"/>
          </p:nvPr>
        </p:nvSpPr>
        <p:spPr>
          <a:xfrm>
            <a:off x="2198350" y="1661575"/>
            <a:ext cx="1656300" cy="30552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60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56" name="Google Shape;156;p9"/>
          <p:cNvSpPr txBox="1">
            <a:spLocks noGrp="1"/>
          </p:cNvSpPr>
          <p:nvPr>
            <p:ph type="body" idx="3"/>
          </p:nvPr>
        </p:nvSpPr>
        <p:spPr>
          <a:xfrm>
            <a:off x="3939500" y="1661575"/>
            <a:ext cx="1656300" cy="30552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60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157" name="Google Shape;157;p9"/>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grpSp>
        <p:nvGrpSpPr>
          <p:cNvPr id="158" name="Google Shape;158;p9"/>
          <p:cNvGrpSpPr/>
          <p:nvPr/>
        </p:nvGrpSpPr>
        <p:grpSpPr>
          <a:xfrm>
            <a:off x="6405913" y="-12"/>
            <a:ext cx="2347900" cy="2270150"/>
            <a:chOff x="6545263" y="855663"/>
            <a:chExt cx="2347900" cy="2270150"/>
          </a:xfrm>
        </p:grpSpPr>
        <p:sp>
          <p:nvSpPr>
            <p:cNvPr id="159" name="Google Shape;159;p9"/>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9"/>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1" name="Google Shape;161;p9"/>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2" name="Google Shape;162;p9"/>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9"/>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9"/>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9"/>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9"/>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9"/>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8" name="Google Shape;168;p9"/>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9" name="Google Shape;169;p9"/>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9"/>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9"/>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72" name="Google Shape;172;p9"/>
          <p:cNvGrpSpPr/>
          <p:nvPr/>
        </p:nvGrpSpPr>
        <p:grpSpPr>
          <a:xfrm>
            <a:off x="6707938" y="2948000"/>
            <a:ext cx="1732075" cy="2195488"/>
            <a:chOff x="6662738" y="3806825"/>
            <a:chExt cx="1732075" cy="2195488"/>
          </a:xfrm>
        </p:grpSpPr>
        <p:sp>
          <p:nvSpPr>
            <p:cNvPr id="173" name="Google Shape;173;p9"/>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9"/>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9"/>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6" name="Google Shape;176;p9"/>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9"/>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9"/>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9"/>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9"/>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9"/>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2" name="Google Shape;182;p9"/>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p9"/>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9"/>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9"/>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9"/>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9"/>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9"/>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9" name="Google Shape;189;p9"/>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90" name="Google Shape;190;p9"/>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191"/>
        <p:cNvGrpSpPr/>
        <p:nvPr/>
      </p:nvGrpSpPr>
      <p:grpSpPr>
        <a:xfrm>
          <a:off x="0" y="0"/>
          <a:ext cx="0" cy="0"/>
          <a:chOff x="0" y="0"/>
          <a:chExt cx="0" cy="0"/>
        </a:xfrm>
      </p:grpSpPr>
      <p:sp>
        <p:nvSpPr>
          <p:cNvPr id="192" name="Google Shape;192;p10"/>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0"/>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0"/>
          <p:cNvSpPr txBox="1">
            <a:spLocks noGrp="1"/>
          </p:cNvSpPr>
          <p:nvPr>
            <p:ph type="sldNum" idx="12"/>
          </p:nvPr>
        </p:nvSpPr>
        <p:spPr>
          <a:xfrm>
            <a:off x="4116400" y="4807375"/>
            <a:ext cx="911100" cy="3360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1pPr>
            <a:lvl2pPr marL="0" marR="0" lvl="1"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2pPr>
            <a:lvl3pPr marL="0" marR="0" lvl="2"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3pPr>
            <a:lvl4pPr marL="0" marR="0" lvl="3"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4pPr>
            <a:lvl5pPr marL="0" marR="0" lvl="4"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5pPr>
            <a:lvl6pPr marL="0" marR="0" lvl="5"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6pPr>
            <a:lvl7pPr marL="0" marR="0" lvl="6"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7pPr>
            <a:lvl8pPr marL="0" marR="0" lvl="7"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8pPr>
            <a:lvl9pPr marL="0" marR="0" lvl="8" indent="0" algn="ct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hyperlink" Target="https://app.instagantt.com/r/#projects/RhAhUxb86NVgRuQ0raUI/RhAhUxb86NVgRuQ0raU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hyperlink" Target="https://app.instagantt.com/r/#projects/t0u23u6ctgcgm5yGIYd2/t0u23u6ctgcgm5yGIYd2"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pp.instagantt.com/r/#projects/5tY0ZFogLNzPI8fthcKV/5tY0ZFogLNzPI8fthcKV"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0.jfif"/></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2122511" y="1411949"/>
            <a:ext cx="4899000" cy="115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600"/>
              <a:buNone/>
            </a:pPr>
            <a:r>
              <a:rPr lang="en" b="1">
                <a:latin typeface="Roboto"/>
                <a:ea typeface="Roboto"/>
                <a:cs typeface="Roboto"/>
                <a:sym typeface="Roboto"/>
              </a:rPr>
              <a:t>Quản lý thời gian</a:t>
            </a:r>
            <a:endParaRPr b="1">
              <a:latin typeface="Roboto"/>
              <a:ea typeface="Roboto"/>
              <a:cs typeface="Roboto"/>
              <a:sym typeface="Roboto"/>
            </a:endParaRPr>
          </a:p>
        </p:txBody>
      </p:sp>
      <p:sp>
        <p:nvSpPr>
          <p:cNvPr id="241" name="Google Shape;241;p13"/>
          <p:cNvSpPr txBox="1">
            <a:spLocks noGrp="1"/>
          </p:cNvSpPr>
          <p:nvPr>
            <p:ph type="ctrTitle"/>
          </p:nvPr>
        </p:nvSpPr>
        <p:spPr>
          <a:xfrm>
            <a:off x="2122511" y="2571749"/>
            <a:ext cx="4899000" cy="216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600"/>
              <a:buNone/>
            </a:pPr>
            <a:r>
              <a:rPr lang="en" sz="2400" b="1">
                <a:latin typeface="Roboto"/>
                <a:ea typeface="Roboto"/>
                <a:cs typeface="Roboto"/>
                <a:sym typeface="Roboto"/>
              </a:rPr>
              <a:t>Xây dựng ứng dụng Chatbot hỗ trợ tư vấn thông tin du lịch</a:t>
            </a:r>
            <a:br>
              <a:rPr lang="en" sz="2400" b="1">
                <a:latin typeface="Roboto"/>
                <a:ea typeface="Roboto"/>
                <a:cs typeface="Roboto"/>
                <a:sym typeface="Roboto"/>
              </a:rPr>
            </a:br>
            <a:br>
              <a:rPr lang="en" sz="3000" b="1">
                <a:latin typeface="Roboto"/>
                <a:ea typeface="Roboto"/>
                <a:cs typeface="Roboto"/>
                <a:sym typeface="Roboto"/>
              </a:rPr>
            </a:br>
            <a:r>
              <a:rPr lang="en" sz="1800" b="1">
                <a:latin typeface="Roboto Condensed Light" panose="02000000000000000000" pitchFamily="2" charset="0"/>
                <a:ea typeface="Roboto Condensed Light" panose="02000000000000000000" pitchFamily="2" charset="0"/>
                <a:cs typeface="Roboto"/>
                <a:sym typeface="Roboto"/>
              </a:rPr>
              <a:t>Nhóm 13</a:t>
            </a:r>
            <a:endParaRPr sz="3000" b="1">
              <a:latin typeface="Roboto Condensed Light" panose="02000000000000000000" pitchFamily="2" charset="0"/>
              <a:ea typeface="Roboto Condensed Light" panose="02000000000000000000" pitchFamily="2" charset="0"/>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2"/>
          <p:cNvSpPr txBox="1">
            <a:spLocks noGrp="1"/>
          </p:cNvSpPr>
          <p:nvPr>
            <p:ph type="ctrTitle"/>
          </p:nvPr>
        </p:nvSpPr>
        <p:spPr>
          <a:xfrm>
            <a:off x="2466050" y="2116750"/>
            <a:ext cx="4201200" cy="115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000"/>
              <a:buNone/>
            </a:pPr>
            <a:r>
              <a:rPr lang="en">
                <a:latin typeface="Roboto"/>
                <a:ea typeface="Roboto"/>
                <a:cs typeface="Roboto"/>
                <a:sym typeface="Roboto"/>
              </a:rPr>
              <a:t>3.</a:t>
            </a:r>
            <a:br>
              <a:rPr lang="en">
                <a:latin typeface="Roboto"/>
                <a:ea typeface="Roboto"/>
                <a:cs typeface="Roboto"/>
                <a:sym typeface="Roboto"/>
              </a:rPr>
            </a:br>
            <a:r>
              <a:rPr lang="en">
                <a:latin typeface="Roboto"/>
                <a:ea typeface="Roboto"/>
                <a:cs typeface="Roboto"/>
                <a:sym typeface="Roboto"/>
              </a:rPr>
              <a:t>Sắp xếp thứ tự công việc</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333"/>
        <p:cNvGrpSpPr/>
        <p:nvPr/>
      </p:nvGrpSpPr>
      <p:grpSpPr>
        <a:xfrm>
          <a:off x="0" y="0"/>
          <a:ext cx="0" cy="0"/>
          <a:chOff x="0" y="0"/>
          <a:chExt cx="0" cy="0"/>
        </a:xfrm>
      </p:grpSpPr>
      <p:pic>
        <p:nvPicPr>
          <p:cNvPr id="334" name="Google Shape;334;p23"/>
          <p:cNvPicPr preferRelativeResize="0"/>
          <p:nvPr/>
        </p:nvPicPr>
        <p:blipFill>
          <a:blip r:embed="rId3"/>
          <a:srcRect/>
          <a:stretch/>
        </p:blipFill>
        <p:spPr>
          <a:xfrm>
            <a:off x="2455303" y="98892"/>
            <a:ext cx="4233394" cy="4421300"/>
          </a:xfrm>
          <a:prstGeom prst="rect">
            <a:avLst/>
          </a:prstGeom>
          <a:noFill/>
          <a:ln>
            <a:noFill/>
          </a:ln>
        </p:spPr>
      </p:pic>
      <p:sp>
        <p:nvSpPr>
          <p:cNvPr id="335" name="Google Shape;335;p23"/>
          <p:cNvSpPr txBox="1"/>
          <p:nvPr/>
        </p:nvSpPr>
        <p:spPr>
          <a:xfrm>
            <a:off x="1015950" y="4368800"/>
            <a:ext cx="7112100" cy="446400"/>
          </a:xfrm>
          <a:prstGeom prst="rect">
            <a:avLst/>
          </a:prstGeom>
          <a:noFill/>
          <a:ln>
            <a:noFill/>
          </a:ln>
        </p:spPr>
        <p:txBody>
          <a:bodyPr spcFirstLastPara="1" wrap="square" lIns="91425" tIns="91425" rIns="91425" bIns="91425" anchor="t" anchorCtr="0">
            <a:spAutoFit/>
          </a:bodyPr>
          <a:lstStyle/>
          <a:p>
            <a:pPr marL="457200" lvl="0" indent="0" algn="ctr" rtl="0">
              <a:spcBef>
                <a:spcPts val="600"/>
              </a:spcBef>
              <a:spcAft>
                <a:spcPts val="0"/>
              </a:spcAft>
              <a:buNone/>
            </a:pPr>
            <a:r>
              <a:rPr lang="en" sz="1700" b="1">
                <a:solidFill>
                  <a:schemeClr val="dk1"/>
                </a:solidFill>
                <a:latin typeface="Roboto"/>
                <a:ea typeface="Roboto"/>
                <a:cs typeface="Roboto"/>
                <a:sym typeface="Roboto"/>
              </a:rPr>
              <a:t>Hình 1. Bảng công việc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339"/>
        <p:cNvGrpSpPr/>
        <p:nvPr/>
      </p:nvGrpSpPr>
      <p:grpSpPr>
        <a:xfrm>
          <a:off x="0" y="0"/>
          <a:ext cx="0" cy="0"/>
          <a:chOff x="0" y="0"/>
          <a:chExt cx="0" cy="0"/>
        </a:xfrm>
      </p:grpSpPr>
      <p:sp>
        <p:nvSpPr>
          <p:cNvPr id="340" name="Google Shape;340;p24"/>
          <p:cNvSpPr txBox="1"/>
          <p:nvPr/>
        </p:nvSpPr>
        <p:spPr>
          <a:xfrm>
            <a:off x="1015950" y="4368800"/>
            <a:ext cx="7112100" cy="446400"/>
          </a:xfrm>
          <a:prstGeom prst="rect">
            <a:avLst/>
          </a:prstGeom>
          <a:noFill/>
          <a:ln>
            <a:noFill/>
          </a:ln>
        </p:spPr>
        <p:txBody>
          <a:bodyPr spcFirstLastPara="1" wrap="square" lIns="91425" tIns="91425" rIns="91425" bIns="91425" anchor="t" anchorCtr="0">
            <a:spAutoFit/>
          </a:bodyPr>
          <a:lstStyle/>
          <a:p>
            <a:pPr marL="457200" lvl="0" indent="0" algn="ctr" rtl="0">
              <a:spcBef>
                <a:spcPts val="600"/>
              </a:spcBef>
              <a:spcAft>
                <a:spcPts val="0"/>
              </a:spcAft>
              <a:buNone/>
            </a:pPr>
            <a:r>
              <a:rPr lang="en" sz="1700" b="1">
                <a:solidFill>
                  <a:schemeClr val="dk1"/>
                </a:solidFill>
                <a:latin typeface="Roboto"/>
                <a:ea typeface="Roboto"/>
                <a:cs typeface="Roboto"/>
                <a:sym typeface="Roboto"/>
              </a:rPr>
              <a:t>Hình 2. Sơ đồ AOA (Activity On Arc network)</a:t>
            </a:r>
            <a:endParaRPr/>
          </a:p>
        </p:txBody>
      </p:sp>
      <p:pic>
        <p:nvPicPr>
          <p:cNvPr id="341" name="Google Shape;341;p24"/>
          <p:cNvPicPr preferRelativeResize="0"/>
          <p:nvPr/>
        </p:nvPicPr>
        <p:blipFill>
          <a:blip r:embed="rId3"/>
          <a:srcRect/>
          <a:stretch/>
        </p:blipFill>
        <p:spPr>
          <a:xfrm>
            <a:off x="715275" y="2178698"/>
            <a:ext cx="7713449" cy="3331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339"/>
        <p:cNvGrpSpPr/>
        <p:nvPr/>
      </p:nvGrpSpPr>
      <p:grpSpPr>
        <a:xfrm>
          <a:off x="0" y="0"/>
          <a:ext cx="0" cy="0"/>
          <a:chOff x="0" y="0"/>
          <a:chExt cx="0" cy="0"/>
        </a:xfrm>
      </p:grpSpPr>
      <p:sp>
        <p:nvSpPr>
          <p:cNvPr id="340" name="Google Shape;340;p24"/>
          <p:cNvSpPr txBox="1"/>
          <p:nvPr/>
        </p:nvSpPr>
        <p:spPr>
          <a:xfrm>
            <a:off x="1015950" y="4368800"/>
            <a:ext cx="7112100" cy="446400"/>
          </a:xfrm>
          <a:prstGeom prst="rect">
            <a:avLst/>
          </a:prstGeom>
          <a:noFill/>
          <a:ln>
            <a:noFill/>
          </a:ln>
        </p:spPr>
        <p:txBody>
          <a:bodyPr spcFirstLastPara="1" wrap="square" lIns="91425" tIns="91425" rIns="91425" bIns="91425" anchor="t" anchorCtr="0">
            <a:spAutoFit/>
          </a:bodyPr>
          <a:lstStyle/>
          <a:p>
            <a:pPr marL="457200" lvl="0" indent="0" algn="ctr" rtl="0">
              <a:spcBef>
                <a:spcPts val="600"/>
              </a:spcBef>
              <a:spcAft>
                <a:spcPts val="0"/>
              </a:spcAft>
              <a:buNone/>
            </a:pPr>
            <a:r>
              <a:rPr lang="en" sz="1700" b="1">
                <a:solidFill>
                  <a:schemeClr val="dk1"/>
                </a:solidFill>
                <a:latin typeface="Roboto"/>
                <a:ea typeface="Roboto"/>
                <a:cs typeface="Roboto"/>
                <a:sym typeface="Roboto"/>
              </a:rPr>
              <a:t>Hình 2. Sơ đồ AOA (Activity On Arc network)</a:t>
            </a:r>
            <a:endParaRPr/>
          </a:p>
        </p:txBody>
      </p:sp>
      <p:pic>
        <p:nvPicPr>
          <p:cNvPr id="341" name="Google Shape;341;p24"/>
          <p:cNvPicPr preferRelativeResize="0"/>
          <p:nvPr/>
        </p:nvPicPr>
        <p:blipFill>
          <a:blip r:embed="rId3"/>
          <a:srcRect/>
          <a:stretch/>
        </p:blipFill>
        <p:spPr>
          <a:xfrm>
            <a:off x="715275" y="921907"/>
            <a:ext cx="7713449" cy="2846721"/>
          </a:xfrm>
          <a:prstGeom prst="rect">
            <a:avLst/>
          </a:prstGeom>
          <a:noFill/>
          <a:ln>
            <a:noFill/>
          </a:ln>
        </p:spPr>
      </p:pic>
    </p:spTree>
    <p:extLst>
      <p:ext uri="{BB962C8B-B14F-4D97-AF65-F5344CB8AC3E}">
        <p14:creationId xmlns:p14="http://schemas.microsoft.com/office/powerpoint/2010/main" val="3141202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5"/>
          <p:cNvSpPr txBox="1">
            <a:spLocks noGrp="1"/>
          </p:cNvSpPr>
          <p:nvPr>
            <p:ph type="ctrTitle"/>
          </p:nvPr>
        </p:nvSpPr>
        <p:spPr>
          <a:xfrm>
            <a:off x="2136750" y="2031750"/>
            <a:ext cx="4870500" cy="115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000"/>
              <a:buNone/>
            </a:pPr>
            <a:r>
              <a:rPr lang="en">
                <a:latin typeface="Roboto"/>
                <a:ea typeface="Roboto"/>
                <a:cs typeface="Roboto"/>
                <a:sym typeface="Roboto"/>
              </a:rPr>
              <a:t>4.</a:t>
            </a:r>
            <a:br>
              <a:rPr lang="en">
                <a:latin typeface="Roboto"/>
                <a:ea typeface="Roboto"/>
                <a:cs typeface="Roboto"/>
                <a:sym typeface="Roboto"/>
              </a:rPr>
            </a:br>
            <a:r>
              <a:rPr lang="en">
                <a:latin typeface="Roboto"/>
                <a:ea typeface="Roboto"/>
                <a:cs typeface="Roboto"/>
                <a:sym typeface="Roboto"/>
              </a:rPr>
              <a:t>Ước lượng thời gian và nguồn lực</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6"/>
          <p:cNvSpPr txBox="1">
            <a:spLocks noGrp="1"/>
          </p:cNvSpPr>
          <p:nvPr>
            <p:ph type="title"/>
          </p:nvPr>
        </p:nvSpPr>
        <p:spPr>
          <a:xfrm>
            <a:off x="457150" y="218675"/>
            <a:ext cx="51387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2600">
                <a:latin typeface="Roboto Medium"/>
                <a:ea typeface="Roboto Medium"/>
                <a:cs typeface="Roboto Medium"/>
                <a:sym typeface="Roboto Medium"/>
              </a:rPr>
              <a:t>Ước lượng thời gian và nguồn lực</a:t>
            </a:r>
            <a:endParaRPr sz="2600">
              <a:latin typeface="Roboto Medium"/>
              <a:ea typeface="Roboto Medium"/>
              <a:cs typeface="Roboto Medium"/>
              <a:sym typeface="Roboto Medium"/>
            </a:endParaRPr>
          </a:p>
        </p:txBody>
      </p:sp>
      <p:sp>
        <p:nvSpPr>
          <p:cNvPr id="352" name="Google Shape;352;p26"/>
          <p:cNvSpPr txBox="1">
            <a:spLocks noGrp="1"/>
          </p:cNvSpPr>
          <p:nvPr>
            <p:ph type="body" idx="1"/>
          </p:nvPr>
        </p:nvSpPr>
        <p:spPr>
          <a:xfrm>
            <a:off x="457200" y="1356775"/>
            <a:ext cx="2768700" cy="3578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200"/>
              <a:buNone/>
            </a:pPr>
            <a:r>
              <a:rPr lang="en" sz="1500" b="1">
                <a:latin typeface="Roboto"/>
                <a:ea typeface="Roboto"/>
                <a:cs typeface="Roboto"/>
                <a:sym typeface="Roboto"/>
              </a:rPr>
              <a:t>Thời gian hoàn thành sớm nhất:</a:t>
            </a:r>
            <a:endParaRPr sz="1500" b="1">
              <a:latin typeface="Roboto"/>
              <a:ea typeface="Roboto"/>
              <a:cs typeface="Roboto"/>
              <a:sym typeface="Roboto"/>
            </a:endParaRPr>
          </a:p>
          <a:p>
            <a:pPr marL="0" lvl="0" indent="0" algn="l" rtl="0">
              <a:lnSpc>
                <a:spcPct val="100000"/>
              </a:lnSpc>
              <a:spcBef>
                <a:spcPts val="600"/>
              </a:spcBef>
              <a:spcAft>
                <a:spcPts val="0"/>
              </a:spcAft>
              <a:buSzPts val="1200"/>
              <a:buNone/>
            </a:pPr>
            <a:r>
              <a:rPr lang="en" sz="1500">
                <a:latin typeface="Roboto Light"/>
                <a:ea typeface="Roboto Light"/>
                <a:cs typeface="Roboto Light"/>
                <a:sym typeface="Roboto Light"/>
              </a:rPr>
              <a:t>Bắt đầu từ nút đầu tiên bên trái (nút 1):</a:t>
            </a:r>
            <a:endParaRPr sz="1500">
              <a:latin typeface="Roboto Light"/>
              <a:ea typeface="Roboto Light"/>
              <a:cs typeface="Roboto Light"/>
              <a:sym typeface="Roboto Light"/>
            </a:endParaRPr>
          </a:p>
          <a:p>
            <a:pPr marL="0" lvl="0" indent="0" algn="ctr" rtl="0">
              <a:lnSpc>
                <a:spcPct val="100000"/>
              </a:lnSpc>
              <a:spcBef>
                <a:spcPts val="600"/>
              </a:spcBef>
              <a:spcAft>
                <a:spcPts val="0"/>
              </a:spcAft>
              <a:buSzPts val="1200"/>
              <a:buNone/>
            </a:pPr>
            <a:r>
              <a:rPr lang="en" sz="1500" b="1">
                <a:latin typeface="Roboto"/>
                <a:ea typeface="Roboto"/>
                <a:cs typeface="Roboto"/>
                <a:sym typeface="Roboto"/>
              </a:rPr>
              <a:t>TE1 = ET1</a:t>
            </a:r>
            <a:endParaRPr sz="1500" b="1">
              <a:latin typeface="Roboto"/>
              <a:ea typeface="Roboto"/>
              <a:cs typeface="Roboto"/>
              <a:sym typeface="Roboto"/>
            </a:endParaRPr>
          </a:p>
          <a:p>
            <a:pPr marL="0" lvl="0" indent="0" algn="l" rtl="0">
              <a:lnSpc>
                <a:spcPct val="100000"/>
              </a:lnSpc>
              <a:spcBef>
                <a:spcPts val="600"/>
              </a:spcBef>
              <a:spcAft>
                <a:spcPts val="0"/>
              </a:spcAft>
              <a:buSzPts val="1200"/>
              <a:buNone/>
            </a:pPr>
            <a:r>
              <a:rPr lang="en" sz="1500">
                <a:latin typeface="Roboto Light"/>
                <a:ea typeface="Roboto Light"/>
                <a:cs typeface="Roboto Light"/>
                <a:sym typeface="Roboto Light"/>
              </a:rPr>
              <a:t>(TE: Time Earliest - Thời gian hoàn thành sớm nhất)</a:t>
            </a:r>
            <a:endParaRPr sz="1500">
              <a:latin typeface="Roboto Light"/>
              <a:ea typeface="Roboto Light"/>
              <a:cs typeface="Roboto Light"/>
              <a:sym typeface="Roboto Light"/>
            </a:endParaRPr>
          </a:p>
          <a:p>
            <a:pPr marL="0" lvl="0" indent="0" algn="l" rtl="0">
              <a:lnSpc>
                <a:spcPct val="100000"/>
              </a:lnSpc>
              <a:spcBef>
                <a:spcPts val="600"/>
              </a:spcBef>
              <a:spcAft>
                <a:spcPts val="0"/>
              </a:spcAft>
              <a:buSzPts val="1200"/>
              <a:buNone/>
            </a:pPr>
            <a:r>
              <a:rPr lang="en" sz="1500">
                <a:latin typeface="Roboto Light"/>
                <a:ea typeface="Roboto Light"/>
                <a:cs typeface="Roboto Light"/>
                <a:sym typeface="Roboto Light"/>
              </a:rPr>
              <a:t>Theo chiều mũi tên đi:</a:t>
            </a:r>
            <a:endParaRPr sz="1500">
              <a:latin typeface="Roboto Light"/>
              <a:ea typeface="Roboto Light"/>
              <a:cs typeface="Roboto Light"/>
              <a:sym typeface="Roboto Light"/>
            </a:endParaRPr>
          </a:p>
          <a:p>
            <a:pPr marL="0" lvl="0" indent="0" algn="ctr" rtl="0">
              <a:lnSpc>
                <a:spcPct val="100000"/>
              </a:lnSpc>
              <a:spcBef>
                <a:spcPts val="600"/>
              </a:spcBef>
              <a:spcAft>
                <a:spcPts val="0"/>
              </a:spcAft>
              <a:buSzPts val="1200"/>
              <a:buNone/>
            </a:pPr>
            <a:r>
              <a:rPr lang="en" sz="1500" b="1">
                <a:latin typeface="Roboto"/>
                <a:ea typeface="Roboto"/>
                <a:cs typeface="Roboto"/>
                <a:sym typeface="Roboto"/>
              </a:rPr>
              <a:t>TEcuối = TEđầu + Etcuối.</a:t>
            </a:r>
            <a:endParaRPr sz="1500" b="1">
              <a:latin typeface="Roboto"/>
              <a:ea typeface="Roboto"/>
              <a:cs typeface="Roboto"/>
              <a:sym typeface="Roboto"/>
            </a:endParaRPr>
          </a:p>
          <a:p>
            <a:pPr marL="0" lvl="0" indent="0" algn="l" rtl="0">
              <a:lnSpc>
                <a:spcPct val="100000"/>
              </a:lnSpc>
              <a:spcBef>
                <a:spcPts val="600"/>
              </a:spcBef>
              <a:spcAft>
                <a:spcPts val="0"/>
              </a:spcAft>
              <a:buSzPts val="1200"/>
              <a:buNone/>
            </a:pPr>
            <a:r>
              <a:rPr lang="en" sz="1500">
                <a:latin typeface="Roboto Light"/>
                <a:ea typeface="Roboto Light"/>
                <a:cs typeface="Roboto Light"/>
                <a:sym typeface="Roboto Light"/>
              </a:rPr>
              <a:t> Nếu nút có nhiều mũi tên chỉ đến (nút 8):</a:t>
            </a:r>
            <a:endParaRPr sz="1500">
              <a:latin typeface="Roboto Light"/>
              <a:ea typeface="Roboto Light"/>
              <a:cs typeface="Roboto Light"/>
              <a:sym typeface="Roboto Light"/>
            </a:endParaRPr>
          </a:p>
          <a:p>
            <a:pPr marL="0" lvl="0" indent="0" algn="ctr" rtl="0">
              <a:lnSpc>
                <a:spcPct val="100000"/>
              </a:lnSpc>
              <a:spcBef>
                <a:spcPts val="600"/>
              </a:spcBef>
              <a:spcAft>
                <a:spcPts val="0"/>
              </a:spcAft>
              <a:buSzPts val="1200"/>
              <a:buNone/>
            </a:pPr>
            <a:r>
              <a:rPr lang="en" sz="1500" b="1">
                <a:latin typeface="Roboto"/>
                <a:ea typeface="Roboto"/>
                <a:cs typeface="Roboto"/>
                <a:sym typeface="Roboto"/>
              </a:rPr>
              <a:t>TEcuối = Max{TEđầu } + Etcuối</a:t>
            </a:r>
            <a:endParaRPr sz="1500" b="1">
              <a:latin typeface="Roboto"/>
              <a:ea typeface="Roboto"/>
              <a:cs typeface="Roboto"/>
              <a:sym typeface="Roboto"/>
            </a:endParaRPr>
          </a:p>
        </p:txBody>
      </p:sp>
      <p:sp>
        <p:nvSpPr>
          <p:cNvPr id="353" name="Google Shape;353;p26"/>
          <p:cNvSpPr txBox="1">
            <a:spLocks noGrp="1"/>
          </p:cNvSpPr>
          <p:nvPr>
            <p:ph type="body" idx="2"/>
          </p:nvPr>
        </p:nvSpPr>
        <p:spPr>
          <a:xfrm>
            <a:off x="3242125" y="1356775"/>
            <a:ext cx="2768700" cy="378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200"/>
              <a:buNone/>
            </a:pPr>
            <a:r>
              <a:rPr lang="en" sz="1500" b="1">
                <a:latin typeface="Roboto"/>
                <a:ea typeface="Roboto"/>
                <a:cs typeface="Roboto"/>
                <a:sym typeface="Roboto"/>
              </a:rPr>
              <a:t>Thời gian hoàn thành trễ nhất:</a:t>
            </a:r>
            <a:endParaRPr sz="1500" b="1">
              <a:latin typeface="Roboto"/>
              <a:ea typeface="Roboto"/>
              <a:cs typeface="Roboto"/>
              <a:sym typeface="Roboto"/>
            </a:endParaRPr>
          </a:p>
          <a:p>
            <a:pPr marL="0" lvl="0" indent="0" algn="l" rtl="0">
              <a:lnSpc>
                <a:spcPct val="100000"/>
              </a:lnSpc>
              <a:spcBef>
                <a:spcPts val="600"/>
              </a:spcBef>
              <a:spcAft>
                <a:spcPts val="0"/>
              </a:spcAft>
              <a:buSzPts val="1200"/>
              <a:buNone/>
            </a:pPr>
            <a:r>
              <a:rPr lang="en" sz="1500">
                <a:latin typeface="Roboto Light"/>
                <a:ea typeface="Roboto Light"/>
                <a:cs typeface="Roboto Light"/>
                <a:sym typeface="Roboto Light"/>
              </a:rPr>
              <a:t>Từ nút cuối cùng bên phải (nút 8):</a:t>
            </a:r>
            <a:endParaRPr sz="1500">
              <a:latin typeface="Roboto Light"/>
              <a:ea typeface="Roboto Light"/>
              <a:cs typeface="Roboto Light"/>
              <a:sym typeface="Roboto Light"/>
            </a:endParaRPr>
          </a:p>
          <a:p>
            <a:pPr marL="0" lvl="0" indent="0" algn="ctr" rtl="0">
              <a:lnSpc>
                <a:spcPct val="100000"/>
              </a:lnSpc>
              <a:spcBef>
                <a:spcPts val="600"/>
              </a:spcBef>
              <a:spcAft>
                <a:spcPts val="0"/>
              </a:spcAft>
              <a:buSzPts val="1200"/>
              <a:buNone/>
            </a:pPr>
            <a:r>
              <a:rPr lang="en" sz="1500" b="1">
                <a:latin typeface="Roboto"/>
                <a:ea typeface="Roboto"/>
                <a:cs typeface="Roboto"/>
                <a:sym typeface="Roboto"/>
              </a:rPr>
              <a:t>TL8 = TE8 </a:t>
            </a:r>
            <a:endParaRPr sz="1500" b="1">
              <a:latin typeface="Roboto"/>
              <a:ea typeface="Roboto"/>
              <a:cs typeface="Roboto"/>
              <a:sym typeface="Roboto"/>
            </a:endParaRPr>
          </a:p>
          <a:p>
            <a:pPr marL="0" lvl="0" indent="0" algn="l" rtl="0">
              <a:lnSpc>
                <a:spcPct val="100000"/>
              </a:lnSpc>
              <a:spcBef>
                <a:spcPts val="600"/>
              </a:spcBef>
              <a:spcAft>
                <a:spcPts val="0"/>
              </a:spcAft>
              <a:buSzPts val="1200"/>
              <a:buNone/>
            </a:pPr>
            <a:r>
              <a:rPr lang="en" sz="1500">
                <a:latin typeface="Roboto Light"/>
                <a:ea typeface="Roboto Light"/>
                <a:cs typeface="Roboto Light"/>
                <a:sym typeface="Roboto Light"/>
              </a:rPr>
              <a:t>(TL: Time Last - Thời gian hoàn thành trễ nhất).</a:t>
            </a:r>
            <a:endParaRPr sz="1500">
              <a:latin typeface="Roboto Light"/>
              <a:ea typeface="Roboto Light"/>
              <a:cs typeface="Roboto Light"/>
              <a:sym typeface="Roboto Light"/>
            </a:endParaRPr>
          </a:p>
          <a:p>
            <a:pPr marL="0" lvl="0" indent="0" algn="l" rtl="0">
              <a:lnSpc>
                <a:spcPct val="100000"/>
              </a:lnSpc>
              <a:spcBef>
                <a:spcPts val="600"/>
              </a:spcBef>
              <a:spcAft>
                <a:spcPts val="0"/>
              </a:spcAft>
              <a:buSzPts val="1200"/>
              <a:buNone/>
            </a:pPr>
            <a:r>
              <a:rPr lang="en" sz="1500">
                <a:latin typeface="Roboto Light"/>
                <a:ea typeface="Roboto Light"/>
                <a:cs typeface="Roboto Light"/>
                <a:sym typeface="Roboto Light"/>
              </a:rPr>
              <a:t>Ngược chiều của mũi tên:</a:t>
            </a:r>
            <a:endParaRPr sz="1500">
              <a:latin typeface="Roboto Light"/>
              <a:ea typeface="Roboto Light"/>
              <a:cs typeface="Roboto Light"/>
              <a:sym typeface="Roboto Light"/>
            </a:endParaRPr>
          </a:p>
          <a:p>
            <a:pPr marL="0" lvl="0" indent="0" algn="ctr" rtl="0">
              <a:lnSpc>
                <a:spcPct val="100000"/>
              </a:lnSpc>
              <a:spcBef>
                <a:spcPts val="600"/>
              </a:spcBef>
              <a:spcAft>
                <a:spcPts val="0"/>
              </a:spcAft>
              <a:buSzPts val="1200"/>
              <a:buNone/>
            </a:pPr>
            <a:r>
              <a:rPr lang="en" sz="1500" b="1">
                <a:latin typeface="Roboto"/>
                <a:ea typeface="Roboto"/>
                <a:cs typeface="Roboto"/>
                <a:sym typeface="Roboto"/>
              </a:rPr>
              <a:t>TLđầu = TLcuối - ETcuối.</a:t>
            </a:r>
            <a:endParaRPr sz="1500" b="1">
              <a:latin typeface="Roboto"/>
              <a:ea typeface="Roboto"/>
              <a:cs typeface="Roboto"/>
              <a:sym typeface="Roboto"/>
            </a:endParaRPr>
          </a:p>
          <a:p>
            <a:pPr marL="0" lvl="0" indent="0" algn="l" rtl="0">
              <a:lnSpc>
                <a:spcPct val="100000"/>
              </a:lnSpc>
              <a:spcBef>
                <a:spcPts val="600"/>
              </a:spcBef>
              <a:spcAft>
                <a:spcPts val="0"/>
              </a:spcAft>
              <a:buSzPts val="1200"/>
              <a:buNone/>
            </a:pPr>
            <a:r>
              <a:rPr lang="en" sz="1500">
                <a:latin typeface="Roboto Light"/>
                <a:ea typeface="Roboto Light"/>
                <a:cs typeface="Roboto Light"/>
                <a:sym typeface="Roboto Light"/>
              </a:rPr>
              <a:t> Nút có nhiều mũi tên chỉ đi (nút 4):</a:t>
            </a:r>
            <a:endParaRPr sz="1500">
              <a:latin typeface="Roboto Light"/>
              <a:ea typeface="Roboto Light"/>
              <a:cs typeface="Roboto Light"/>
              <a:sym typeface="Roboto Light"/>
            </a:endParaRPr>
          </a:p>
          <a:p>
            <a:pPr marL="0" lvl="0" indent="0" algn="ctr" rtl="0">
              <a:lnSpc>
                <a:spcPct val="100000"/>
              </a:lnSpc>
              <a:spcBef>
                <a:spcPts val="600"/>
              </a:spcBef>
              <a:spcAft>
                <a:spcPts val="0"/>
              </a:spcAft>
              <a:buSzPts val="1200"/>
              <a:buNone/>
            </a:pPr>
            <a:r>
              <a:rPr lang="en" sz="1500" b="1">
                <a:latin typeface="Roboto"/>
                <a:ea typeface="Roboto"/>
                <a:cs typeface="Roboto"/>
                <a:sym typeface="Roboto"/>
              </a:rPr>
              <a:t>TLđầu = Min {TLcuối - ETcuối}</a:t>
            </a:r>
            <a:endParaRPr sz="1500" b="1">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7"/>
          <p:cNvSpPr txBox="1">
            <a:spLocks noGrp="1"/>
          </p:cNvSpPr>
          <p:nvPr>
            <p:ph type="title"/>
          </p:nvPr>
        </p:nvSpPr>
        <p:spPr>
          <a:xfrm>
            <a:off x="457150" y="218675"/>
            <a:ext cx="51387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2600">
                <a:latin typeface="Roboto Medium"/>
                <a:ea typeface="Roboto Medium"/>
                <a:cs typeface="Roboto Medium"/>
                <a:sym typeface="Roboto Medium"/>
              </a:rPr>
              <a:t>Ước lượng thời gian và nguồn lực</a:t>
            </a:r>
            <a:endParaRPr sz="2600">
              <a:latin typeface="Roboto Medium"/>
              <a:ea typeface="Roboto Medium"/>
              <a:cs typeface="Roboto Medium"/>
              <a:sym typeface="Roboto Medium"/>
            </a:endParaRPr>
          </a:p>
        </p:txBody>
      </p:sp>
      <p:sp>
        <p:nvSpPr>
          <p:cNvPr id="359" name="Google Shape;359;p27"/>
          <p:cNvSpPr txBox="1">
            <a:spLocks noGrp="1"/>
          </p:cNvSpPr>
          <p:nvPr>
            <p:ph type="body" idx="3"/>
          </p:nvPr>
        </p:nvSpPr>
        <p:spPr>
          <a:xfrm>
            <a:off x="562425" y="1076075"/>
            <a:ext cx="5033400" cy="185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200"/>
              <a:buNone/>
            </a:pPr>
            <a:r>
              <a:rPr lang="en" sz="1600" b="1">
                <a:latin typeface="Roboto"/>
                <a:ea typeface="Roboto"/>
                <a:cs typeface="Roboto"/>
                <a:sym typeface="Roboto"/>
              </a:rPr>
              <a:t>Độ thả nổi (thư giãn) của một nút công việc:</a:t>
            </a:r>
            <a:endParaRPr sz="1600" b="1">
              <a:latin typeface="Roboto"/>
              <a:ea typeface="Roboto"/>
              <a:cs typeface="Roboto"/>
              <a:sym typeface="Roboto"/>
            </a:endParaRPr>
          </a:p>
          <a:p>
            <a:pPr marL="0" lvl="0" indent="0" algn="l" rtl="0">
              <a:lnSpc>
                <a:spcPct val="100000"/>
              </a:lnSpc>
              <a:spcBef>
                <a:spcPts val="600"/>
              </a:spcBef>
              <a:spcAft>
                <a:spcPts val="0"/>
              </a:spcAft>
              <a:buSzPts val="1200"/>
              <a:buNone/>
            </a:pPr>
            <a:r>
              <a:rPr lang="en" sz="1600">
                <a:latin typeface="Roboto Light"/>
                <a:ea typeface="Roboto Light"/>
                <a:cs typeface="Roboto Light"/>
                <a:sym typeface="Roboto Light"/>
              </a:rPr>
              <a:t>S = TL – TE.</a:t>
            </a:r>
            <a:endParaRPr sz="1600">
              <a:latin typeface="Roboto Light"/>
              <a:ea typeface="Roboto Light"/>
              <a:cs typeface="Roboto Light"/>
              <a:sym typeface="Roboto Light"/>
            </a:endParaRPr>
          </a:p>
          <a:p>
            <a:pPr marL="0" lvl="0" indent="0" algn="l" rtl="0">
              <a:lnSpc>
                <a:spcPct val="100000"/>
              </a:lnSpc>
              <a:spcBef>
                <a:spcPts val="600"/>
              </a:spcBef>
              <a:spcAft>
                <a:spcPts val="0"/>
              </a:spcAft>
              <a:buSzPts val="1200"/>
              <a:buNone/>
            </a:pPr>
            <a:r>
              <a:rPr lang="en" sz="1600">
                <a:latin typeface="Roboto Light"/>
                <a:ea typeface="Roboto Light"/>
                <a:cs typeface="Roboto Light"/>
                <a:sym typeface="Roboto Light"/>
              </a:rPr>
              <a:t>là mức độ thời gian cho phép công việc có thể kéo dài (hoặc bắt đầu trễ) mà tiến độ của dự án không bị ảnh hưởng.</a:t>
            </a:r>
            <a:endParaRPr sz="1600">
              <a:latin typeface="Roboto Light"/>
              <a:ea typeface="Roboto Light"/>
              <a:cs typeface="Roboto Light"/>
              <a:sym typeface="Roboto Light"/>
            </a:endParaRPr>
          </a:p>
          <a:p>
            <a:pPr marL="0" lvl="0" indent="0" algn="l" rtl="0">
              <a:lnSpc>
                <a:spcPct val="100000"/>
              </a:lnSpc>
              <a:spcBef>
                <a:spcPts val="600"/>
              </a:spcBef>
              <a:spcAft>
                <a:spcPts val="0"/>
              </a:spcAft>
              <a:buSzPts val="1200"/>
              <a:buNone/>
            </a:pPr>
            <a:r>
              <a:rPr lang="en" sz="1600">
                <a:latin typeface="Roboto Light"/>
                <a:ea typeface="Roboto Light"/>
                <a:cs typeface="Roboto Light"/>
                <a:sym typeface="Roboto Light"/>
              </a:rPr>
              <a:t>Trong đó:</a:t>
            </a:r>
            <a:endParaRPr sz="1600">
              <a:latin typeface="Roboto Light"/>
              <a:ea typeface="Roboto Light"/>
              <a:cs typeface="Roboto Light"/>
              <a:sym typeface="Roboto Light"/>
            </a:endParaRPr>
          </a:p>
          <a:p>
            <a:pPr marL="0" lvl="0" indent="0" algn="l" rtl="0">
              <a:lnSpc>
                <a:spcPct val="100000"/>
              </a:lnSpc>
              <a:spcBef>
                <a:spcPts val="600"/>
              </a:spcBef>
              <a:spcAft>
                <a:spcPts val="0"/>
              </a:spcAft>
              <a:buSzPts val="1200"/>
              <a:buNone/>
            </a:pPr>
            <a:r>
              <a:rPr lang="en" sz="1600">
                <a:latin typeface="Roboto Light"/>
                <a:ea typeface="Roboto Light"/>
                <a:cs typeface="Roboto Light"/>
                <a:sym typeface="Roboto Light"/>
              </a:rPr>
              <a:t>TL: thời gian hoàn thành trễ nhất.</a:t>
            </a:r>
            <a:endParaRPr sz="1600">
              <a:latin typeface="Roboto Light"/>
              <a:ea typeface="Roboto Light"/>
              <a:cs typeface="Roboto Light"/>
              <a:sym typeface="Roboto Light"/>
            </a:endParaRPr>
          </a:p>
          <a:p>
            <a:pPr marL="0" lvl="0" indent="0" algn="l" rtl="0">
              <a:lnSpc>
                <a:spcPct val="100000"/>
              </a:lnSpc>
              <a:spcBef>
                <a:spcPts val="600"/>
              </a:spcBef>
              <a:spcAft>
                <a:spcPts val="0"/>
              </a:spcAft>
              <a:buSzPts val="1200"/>
              <a:buNone/>
            </a:pPr>
            <a:r>
              <a:rPr lang="en" sz="1600">
                <a:latin typeface="Roboto Light"/>
                <a:ea typeface="Roboto Light"/>
                <a:cs typeface="Roboto Light"/>
                <a:sym typeface="Roboto Light"/>
              </a:rPr>
              <a:t>TE: thời gian hoàn thành sớm nhất</a:t>
            </a:r>
            <a:r>
              <a:rPr lang="en" sz="1400">
                <a:latin typeface="Roboto Light"/>
                <a:ea typeface="Roboto Light"/>
                <a:cs typeface="Roboto Light"/>
                <a:sym typeface="Roboto Light"/>
              </a:rPr>
              <a:t>.</a:t>
            </a:r>
            <a:endParaRPr sz="1400">
              <a:latin typeface="Roboto Light"/>
              <a:ea typeface="Roboto Light"/>
              <a:cs typeface="Roboto Light"/>
              <a:sym typeface="Roboto Light"/>
            </a:endParaRPr>
          </a:p>
          <a:p>
            <a:pPr marL="0" lvl="0" indent="0" algn="l" rtl="0">
              <a:lnSpc>
                <a:spcPct val="100000"/>
              </a:lnSpc>
              <a:spcBef>
                <a:spcPts val="600"/>
              </a:spcBef>
              <a:spcAft>
                <a:spcPts val="0"/>
              </a:spcAft>
              <a:buSzPts val="1200"/>
              <a:buNone/>
            </a:pPr>
            <a:endParaRPr sz="1200">
              <a:latin typeface="Roboto Light"/>
              <a:ea typeface="Roboto Light"/>
              <a:cs typeface="Roboto Light"/>
              <a:sym typeface="Roboto Light"/>
            </a:endParaRPr>
          </a:p>
        </p:txBody>
      </p:sp>
      <p:sp>
        <p:nvSpPr>
          <p:cNvPr id="360" name="Google Shape;360;p27"/>
          <p:cNvSpPr txBox="1">
            <a:spLocks noGrp="1"/>
          </p:cNvSpPr>
          <p:nvPr>
            <p:ph type="body" idx="3"/>
          </p:nvPr>
        </p:nvSpPr>
        <p:spPr>
          <a:xfrm>
            <a:off x="562425" y="3639400"/>
            <a:ext cx="5033400" cy="952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200"/>
              <a:buNone/>
            </a:pPr>
            <a:r>
              <a:rPr lang="en" sz="1600" b="1">
                <a:latin typeface="Roboto"/>
                <a:ea typeface="Roboto"/>
                <a:cs typeface="Roboto"/>
                <a:sym typeface="Roboto"/>
              </a:rPr>
              <a:t>Đường dẫn tới hạn (Critical Path - Gantt):</a:t>
            </a:r>
            <a:r>
              <a:rPr lang="en" sz="1600">
                <a:latin typeface="Roboto"/>
                <a:ea typeface="Roboto"/>
                <a:cs typeface="Roboto"/>
                <a:sym typeface="Roboto"/>
              </a:rPr>
              <a:t> </a:t>
            </a:r>
            <a:endParaRPr sz="1600">
              <a:latin typeface="Roboto"/>
              <a:ea typeface="Roboto"/>
              <a:cs typeface="Roboto"/>
              <a:sym typeface="Roboto"/>
            </a:endParaRPr>
          </a:p>
          <a:p>
            <a:pPr marL="0" lvl="0" indent="0" algn="l" rtl="0">
              <a:lnSpc>
                <a:spcPct val="100000"/>
              </a:lnSpc>
              <a:spcBef>
                <a:spcPts val="600"/>
              </a:spcBef>
              <a:spcAft>
                <a:spcPts val="0"/>
              </a:spcAft>
              <a:buSzPts val="1200"/>
              <a:buNone/>
            </a:pPr>
            <a:r>
              <a:rPr lang="en" sz="1600">
                <a:latin typeface="Roboto"/>
                <a:ea typeface="Roboto"/>
                <a:cs typeface="Roboto"/>
                <a:sym typeface="Roboto"/>
              </a:rPr>
              <a:t>A-B-D-E-H-I Length = 3 + 1 + 10 + 3 + 10 + 3 = 30 days</a:t>
            </a:r>
            <a:endParaRPr sz="1600">
              <a:latin typeface="Roboto"/>
              <a:ea typeface="Roboto"/>
              <a:cs typeface="Roboto"/>
              <a:sym typeface="Roboto"/>
            </a:endParaRPr>
          </a:p>
          <a:p>
            <a:pPr marL="0" lvl="0" indent="0" algn="l" rtl="0">
              <a:lnSpc>
                <a:spcPct val="100000"/>
              </a:lnSpc>
              <a:spcBef>
                <a:spcPts val="600"/>
              </a:spcBef>
              <a:spcAft>
                <a:spcPts val="0"/>
              </a:spcAft>
              <a:buSzPts val="1200"/>
              <a:buNone/>
            </a:pPr>
            <a:endParaRPr>
              <a:latin typeface="Roboto Light"/>
              <a:ea typeface="Roboto Light"/>
              <a:cs typeface="Roboto Light"/>
              <a:sym typeface="Roboto Light"/>
            </a:endParaRPr>
          </a:p>
          <a:p>
            <a:pPr marL="0" lvl="0" indent="0" algn="l" rtl="0">
              <a:lnSpc>
                <a:spcPct val="100000"/>
              </a:lnSpc>
              <a:spcBef>
                <a:spcPts val="600"/>
              </a:spcBef>
              <a:spcAft>
                <a:spcPts val="0"/>
              </a:spcAft>
              <a:buSzPts val="1200"/>
              <a:buNone/>
            </a:pPr>
            <a:endParaRPr sz="1200">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364"/>
        <p:cNvGrpSpPr/>
        <p:nvPr/>
      </p:nvGrpSpPr>
      <p:grpSpPr>
        <a:xfrm>
          <a:off x="0" y="0"/>
          <a:ext cx="0" cy="0"/>
          <a:chOff x="0" y="0"/>
          <a:chExt cx="0" cy="0"/>
        </a:xfrm>
      </p:grpSpPr>
      <p:sp>
        <p:nvSpPr>
          <p:cNvPr id="365" name="Google Shape;365;p28"/>
          <p:cNvSpPr txBox="1"/>
          <p:nvPr/>
        </p:nvSpPr>
        <p:spPr>
          <a:xfrm>
            <a:off x="2559000" y="4381500"/>
            <a:ext cx="4026000" cy="446400"/>
          </a:xfrm>
          <a:prstGeom prst="rect">
            <a:avLst/>
          </a:prstGeom>
          <a:noFill/>
          <a:ln>
            <a:noFill/>
          </a:ln>
        </p:spPr>
        <p:txBody>
          <a:bodyPr spcFirstLastPara="1" wrap="square" lIns="91425" tIns="91425" rIns="91425" bIns="91425" anchor="t" anchorCtr="0">
            <a:spAutoFit/>
          </a:bodyPr>
          <a:lstStyle/>
          <a:p>
            <a:pPr marL="0" lvl="0" indent="0" algn="ctr" rtl="0">
              <a:spcBef>
                <a:spcPts val="600"/>
              </a:spcBef>
              <a:spcAft>
                <a:spcPts val="0"/>
              </a:spcAft>
              <a:buNone/>
            </a:pPr>
            <a:r>
              <a:rPr lang="en" sz="1700" b="1">
                <a:solidFill>
                  <a:schemeClr val="dk1"/>
                </a:solidFill>
                <a:latin typeface="Roboto"/>
                <a:ea typeface="Roboto"/>
                <a:cs typeface="Roboto"/>
                <a:sym typeface="Roboto"/>
              </a:rPr>
              <a:t>Hình 3. Sơ đồ PERT-AON</a:t>
            </a:r>
            <a:endParaRPr/>
          </a:p>
        </p:txBody>
      </p:sp>
      <p:pic>
        <p:nvPicPr>
          <p:cNvPr id="366" name="Google Shape;366;p28"/>
          <p:cNvPicPr preferRelativeResize="0"/>
          <p:nvPr/>
        </p:nvPicPr>
        <p:blipFill>
          <a:blip r:embed="rId3"/>
          <a:srcRect/>
          <a:stretch/>
        </p:blipFill>
        <p:spPr>
          <a:xfrm>
            <a:off x="1015937" y="1801585"/>
            <a:ext cx="7112126" cy="10171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9"/>
          <p:cNvSpPr txBox="1">
            <a:spLocks noGrp="1"/>
          </p:cNvSpPr>
          <p:nvPr>
            <p:ph type="ctrTitle"/>
          </p:nvPr>
        </p:nvSpPr>
        <p:spPr>
          <a:xfrm>
            <a:off x="1994100" y="1879350"/>
            <a:ext cx="5155800" cy="115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000"/>
              <a:buNone/>
            </a:pPr>
            <a:r>
              <a:rPr lang="en">
                <a:latin typeface="Roboto"/>
                <a:ea typeface="Roboto"/>
                <a:cs typeface="Roboto"/>
                <a:sym typeface="Roboto"/>
              </a:rPr>
              <a:t>5.</a:t>
            </a:r>
            <a:br>
              <a:rPr lang="en">
                <a:latin typeface="Roboto"/>
                <a:ea typeface="Roboto"/>
                <a:cs typeface="Roboto"/>
                <a:sym typeface="Roboto"/>
              </a:rPr>
            </a:br>
            <a:r>
              <a:rPr lang="en">
                <a:latin typeface="Roboto"/>
                <a:ea typeface="Roboto"/>
                <a:cs typeface="Roboto"/>
                <a:sym typeface="Roboto"/>
              </a:rPr>
              <a:t>Điều khiển lịch biểu</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5"/>
        <p:cNvGrpSpPr/>
        <p:nvPr/>
      </p:nvGrpSpPr>
      <p:grpSpPr>
        <a:xfrm>
          <a:off x="0" y="0"/>
          <a:ext cx="0" cy="0"/>
          <a:chOff x="0" y="0"/>
          <a:chExt cx="0" cy="0"/>
        </a:xfrm>
      </p:grpSpPr>
      <p:pic>
        <p:nvPicPr>
          <p:cNvPr id="376" name="Google Shape;376;p30"/>
          <p:cNvPicPr preferRelativeResize="0"/>
          <p:nvPr/>
        </p:nvPicPr>
        <p:blipFill>
          <a:blip r:embed="rId3"/>
          <a:srcRect/>
          <a:stretch/>
        </p:blipFill>
        <p:spPr>
          <a:xfrm>
            <a:off x="152400" y="1349206"/>
            <a:ext cx="8839202" cy="2445099"/>
          </a:xfrm>
          <a:prstGeom prst="rect">
            <a:avLst/>
          </a:prstGeom>
          <a:noFill/>
          <a:ln>
            <a:noFill/>
          </a:ln>
        </p:spPr>
      </p:pic>
      <p:sp>
        <p:nvSpPr>
          <p:cNvPr id="377" name="Google Shape;377;p30"/>
          <p:cNvSpPr txBox="1">
            <a:spLocks noGrp="1"/>
          </p:cNvSpPr>
          <p:nvPr>
            <p:ph type="title" idx="4294967295"/>
          </p:nvPr>
        </p:nvSpPr>
        <p:spPr>
          <a:xfrm>
            <a:off x="457150" y="66275"/>
            <a:ext cx="51387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2600">
                <a:latin typeface="Roboto Medium"/>
                <a:ea typeface="Roboto Medium"/>
                <a:cs typeface="Roboto Medium"/>
                <a:sym typeface="Roboto Medium"/>
              </a:rPr>
              <a:t>Lược đồ Gantt (</a:t>
            </a:r>
            <a:r>
              <a:rPr lang="en" sz="2600">
                <a:latin typeface="Roboto Medium"/>
                <a:ea typeface="Roboto Medium"/>
                <a:cs typeface="Roboto Medium"/>
                <a:sym typeface="Roboto Medium"/>
                <a:hlinkClick r:id="rId4"/>
              </a:rPr>
              <a:t>Link</a:t>
            </a:r>
            <a:r>
              <a:rPr lang="en" sz="2600">
                <a:latin typeface="Roboto Medium"/>
                <a:ea typeface="Roboto Medium"/>
                <a:cs typeface="Roboto Medium"/>
                <a:sym typeface="Roboto Medium"/>
              </a:rPr>
              <a:t>)</a:t>
            </a:r>
            <a:endParaRPr sz="2600">
              <a:latin typeface="Roboto Medium"/>
              <a:ea typeface="Roboto Medium"/>
              <a:cs typeface="Roboto Medium"/>
              <a:sym typeface="Roboto Medium"/>
            </a:endParaRPr>
          </a:p>
        </p:txBody>
      </p:sp>
      <p:sp>
        <p:nvSpPr>
          <p:cNvPr id="378" name="Google Shape;378;p30"/>
          <p:cNvSpPr txBox="1"/>
          <p:nvPr/>
        </p:nvSpPr>
        <p:spPr>
          <a:xfrm>
            <a:off x="2559000" y="4381500"/>
            <a:ext cx="4026000" cy="446400"/>
          </a:xfrm>
          <a:prstGeom prst="rect">
            <a:avLst/>
          </a:prstGeom>
          <a:noFill/>
          <a:ln>
            <a:noFill/>
          </a:ln>
        </p:spPr>
        <p:txBody>
          <a:bodyPr spcFirstLastPara="1" wrap="square" lIns="91425" tIns="91425" rIns="91425" bIns="91425" anchor="t" anchorCtr="0">
            <a:spAutoFit/>
          </a:bodyPr>
          <a:lstStyle/>
          <a:p>
            <a:pPr marL="0" lvl="0" indent="0" algn="ctr" rtl="0">
              <a:spcBef>
                <a:spcPts val="600"/>
              </a:spcBef>
              <a:spcAft>
                <a:spcPts val="0"/>
              </a:spcAft>
              <a:buNone/>
            </a:pPr>
            <a:r>
              <a:rPr lang="en" sz="1700" b="1">
                <a:solidFill>
                  <a:schemeClr val="dk1"/>
                </a:solidFill>
                <a:latin typeface="Roboto"/>
                <a:ea typeface="Roboto"/>
                <a:cs typeface="Roboto"/>
                <a:sym typeface="Roboto"/>
              </a:rPr>
              <a:t>Hình 4. Lược đồ Gantt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245"/>
        <p:cNvGrpSpPr/>
        <p:nvPr/>
      </p:nvGrpSpPr>
      <p:grpSpPr>
        <a:xfrm>
          <a:off x="0" y="0"/>
          <a:ext cx="0" cy="0"/>
          <a:chOff x="0" y="0"/>
          <a:chExt cx="0" cy="0"/>
        </a:xfrm>
      </p:grpSpPr>
      <p:sp>
        <p:nvSpPr>
          <p:cNvPr id="246" name="Google Shape;246;p14"/>
          <p:cNvSpPr txBox="1">
            <a:spLocks noGrp="1"/>
          </p:cNvSpPr>
          <p:nvPr>
            <p:ph type="title" idx="4294967295"/>
          </p:nvPr>
        </p:nvSpPr>
        <p:spPr>
          <a:xfrm>
            <a:off x="2002600" y="523700"/>
            <a:ext cx="5138700" cy="857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latin typeface="Roboto"/>
                <a:ea typeface="Roboto"/>
                <a:cs typeface="Roboto"/>
                <a:sym typeface="Roboto"/>
              </a:rPr>
              <a:t>Nhóm 13</a:t>
            </a:r>
            <a:endParaRPr>
              <a:latin typeface="Roboto"/>
              <a:ea typeface="Roboto"/>
              <a:cs typeface="Roboto"/>
              <a:sym typeface="Roboto"/>
            </a:endParaRPr>
          </a:p>
        </p:txBody>
      </p:sp>
      <p:sp>
        <p:nvSpPr>
          <p:cNvPr id="247" name="Google Shape;247;p14"/>
          <p:cNvSpPr txBox="1">
            <a:spLocks noGrp="1"/>
          </p:cNvSpPr>
          <p:nvPr>
            <p:ph type="sldNum" idx="12"/>
          </p:nvPr>
        </p:nvSpPr>
        <p:spPr>
          <a:xfrm>
            <a:off x="4116400" y="4807375"/>
            <a:ext cx="911100" cy="33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a:t>2</a:t>
            </a:fld>
            <a:endParaRPr/>
          </a:p>
        </p:txBody>
      </p:sp>
      <p:sp>
        <p:nvSpPr>
          <p:cNvPr id="248" name="Google Shape;248;p14"/>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a:solidFill>
                  <a:schemeClr val="dk1"/>
                </a:solidFill>
                <a:latin typeface="Roboto"/>
                <a:ea typeface="Roboto"/>
                <a:cs typeface="Roboto"/>
                <a:sym typeface="Roboto"/>
              </a:rPr>
              <a:t>Nguyễn Hữu Trọng Vỹ</a:t>
            </a:r>
            <a:br>
              <a:rPr lang="en" sz="1400" i="0" u="none" strike="noStrike" cap="none">
                <a:solidFill>
                  <a:srgbClr val="000000"/>
                </a:solidFill>
                <a:latin typeface="Roboto"/>
                <a:ea typeface="Roboto"/>
                <a:cs typeface="Roboto"/>
                <a:sym typeface="Roboto"/>
              </a:rPr>
            </a:br>
            <a:endParaRPr sz="800" i="0" u="none" strike="noStrike" cap="none">
              <a:solidFill>
                <a:schemeClr val="dk2"/>
              </a:solidFill>
              <a:latin typeface="Roboto"/>
              <a:ea typeface="Roboto"/>
              <a:cs typeface="Roboto"/>
              <a:sym typeface="Roboto"/>
            </a:endParaRPr>
          </a:p>
          <a:p>
            <a:pPr marL="0" marR="0" lvl="0" indent="0" algn="ctr" rtl="0">
              <a:lnSpc>
                <a:spcPct val="100000"/>
              </a:lnSpc>
              <a:spcBef>
                <a:spcPts val="400"/>
              </a:spcBef>
              <a:spcAft>
                <a:spcPts val="0"/>
              </a:spcAft>
              <a:buClr>
                <a:srgbClr val="000000"/>
              </a:buClr>
              <a:buSzPts val="900"/>
              <a:buFont typeface="Arial"/>
              <a:buNone/>
            </a:pPr>
            <a:endParaRPr sz="1400" i="0" u="none" strike="noStrike" cap="none">
              <a:solidFill>
                <a:srgbClr val="000000"/>
              </a:solidFill>
              <a:latin typeface="Roboto"/>
              <a:ea typeface="Roboto"/>
              <a:cs typeface="Roboto"/>
              <a:sym typeface="Roboto"/>
            </a:endParaRPr>
          </a:p>
          <a:p>
            <a:pPr marL="0" marR="0" lvl="0" indent="0" algn="ctr" rtl="0">
              <a:lnSpc>
                <a:spcPct val="100000"/>
              </a:lnSpc>
              <a:spcBef>
                <a:spcPts val="400"/>
              </a:spcBef>
              <a:spcAft>
                <a:spcPts val="400"/>
              </a:spcAft>
              <a:buClr>
                <a:srgbClr val="000000"/>
              </a:buClr>
              <a:buSzPts val="1400"/>
              <a:buFont typeface="Arial"/>
              <a:buNone/>
            </a:pPr>
            <a:endParaRPr sz="1400" i="0" u="none" strike="noStrike" cap="none">
              <a:solidFill>
                <a:srgbClr val="000000"/>
              </a:solidFill>
              <a:latin typeface="Roboto"/>
              <a:ea typeface="Roboto"/>
              <a:cs typeface="Roboto"/>
              <a:sym typeface="Roboto"/>
            </a:endParaRPr>
          </a:p>
        </p:txBody>
      </p:sp>
      <p:sp>
        <p:nvSpPr>
          <p:cNvPr id="249" name="Google Shape;249;p14"/>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a:solidFill>
                  <a:schemeClr val="dk1"/>
                </a:solidFill>
                <a:latin typeface="Roboto"/>
                <a:ea typeface="Roboto"/>
                <a:cs typeface="Roboto"/>
                <a:sym typeface="Roboto"/>
              </a:rPr>
              <a:t>Đặng Ngọc Thắng</a:t>
            </a:r>
            <a:br>
              <a:rPr lang="en" sz="1400" i="0" u="none" strike="noStrike" cap="none">
                <a:solidFill>
                  <a:srgbClr val="000000"/>
                </a:solidFill>
                <a:latin typeface="Roboto"/>
                <a:ea typeface="Roboto"/>
                <a:cs typeface="Roboto"/>
                <a:sym typeface="Roboto"/>
              </a:rPr>
            </a:br>
            <a:r>
              <a:rPr lang="en" sz="800">
                <a:solidFill>
                  <a:schemeClr val="dk2"/>
                </a:solidFill>
                <a:latin typeface="Roboto"/>
                <a:ea typeface="Roboto"/>
                <a:cs typeface="Roboto"/>
                <a:sym typeface="Roboto"/>
              </a:rPr>
              <a:t>Thành viên</a:t>
            </a:r>
            <a:endParaRPr sz="800" i="0" u="none" strike="noStrike" cap="none">
              <a:solidFill>
                <a:schemeClr val="dk2"/>
              </a:solidFill>
              <a:latin typeface="Roboto"/>
              <a:ea typeface="Roboto"/>
              <a:cs typeface="Roboto"/>
              <a:sym typeface="Roboto"/>
            </a:endParaRPr>
          </a:p>
          <a:p>
            <a:pPr marL="0" marR="0" lvl="0" indent="0" algn="ctr" rtl="0">
              <a:lnSpc>
                <a:spcPct val="100000"/>
              </a:lnSpc>
              <a:spcBef>
                <a:spcPts val="400"/>
              </a:spcBef>
              <a:spcAft>
                <a:spcPts val="0"/>
              </a:spcAft>
              <a:buClr>
                <a:srgbClr val="000000"/>
              </a:buClr>
              <a:buSzPts val="900"/>
              <a:buFont typeface="Arial"/>
              <a:buNone/>
            </a:pPr>
            <a:endParaRPr sz="1400" i="0" u="none" strike="noStrike" cap="none">
              <a:solidFill>
                <a:srgbClr val="000000"/>
              </a:solidFill>
              <a:latin typeface="Roboto"/>
              <a:ea typeface="Roboto"/>
              <a:cs typeface="Roboto"/>
              <a:sym typeface="Roboto"/>
            </a:endParaRPr>
          </a:p>
          <a:p>
            <a:pPr marL="0" marR="0" lvl="0" indent="0" algn="ctr" rtl="0">
              <a:lnSpc>
                <a:spcPct val="100000"/>
              </a:lnSpc>
              <a:spcBef>
                <a:spcPts val="400"/>
              </a:spcBef>
              <a:spcAft>
                <a:spcPts val="400"/>
              </a:spcAft>
              <a:buClr>
                <a:srgbClr val="000000"/>
              </a:buClr>
              <a:buSzPts val="1400"/>
              <a:buFont typeface="Arial"/>
              <a:buNone/>
            </a:pPr>
            <a:endParaRPr sz="1400" i="0" u="none" strike="noStrike" cap="none">
              <a:solidFill>
                <a:srgbClr val="000000"/>
              </a:solidFill>
              <a:latin typeface="Roboto"/>
              <a:ea typeface="Roboto"/>
              <a:cs typeface="Roboto"/>
              <a:sym typeface="Roboto"/>
            </a:endParaRPr>
          </a:p>
        </p:txBody>
      </p:sp>
      <p:sp>
        <p:nvSpPr>
          <p:cNvPr id="250" name="Google Shape;250;p14"/>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a:solidFill>
                  <a:schemeClr val="dk1"/>
                </a:solidFill>
                <a:latin typeface="Roboto"/>
                <a:ea typeface="Roboto"/>
                <a:cs typeface="Roboto"/>
                <a:sym typeface="Roboto"/>
              </a:rPr>
              <a:t>Đoàn Cao Nhật Hạ </a:t>
            </a:r>
            <a:br>
              <a:rPr lang="en" sz="1400" i="0" u="none" strike="noStrike" cap="none">
                <a:solidFill>
                  <a:srgbClr val="000000"/>
                </a:solidFill>
                <a:latin typeface="Roboto"/>
                <a:ea typeface="Roboto"/>
                <a:cs typeface="Roboto"/>
                <a:sym typeface="Roboto"/>
              </a:rPr>
            </a:br>
            <a:r>
              <a:rPr lang="en" sz="800">
                <a:solidFill>
                  <a:schemeClr val="dk2"/>
                </a:solidFill>
                <a:latin typeface="Roboto"/>
                <a:ea typeface="Roboto"/>
                <a:cs typeface="Roboto"/>
                <a:sym typeface="Roboto"/>
              </a:rPr>
              <a:t>Thành viên</a:t>
            </a:r>
            <a:endParaRPr sz="800" i="0" u="none" strike="noStrike" cap="none">
              <a:solidFill>
                <a:schemeClr val="dk2"/>
              </a:solidFill>
              <a:latin typeface="Roboto"/>
              <a:ea typeface="Roboto"/>
              <a:cs typeface="Roboto"/>
              <a:sym typeface="Roboto"/>
            </a:endParaRPr>
          </a:p>
          <a:p>
            <a:pPr marL="0" marR="0" lvl="0" indent="0" algn="ctr" rtl="0">
              <a:lnSpc>
                <a:spcPct val="100000"/>
              </a:lnSpc>
              <a:spcBef>
                <a:spcPts val="400"/>
              </a:spcBef>
              <a:spcAft>
                <a:spcPts val="0"/>
              </a:spcAft>
              <a:buClr>
                <a:srgbClr val="000000"/>
              </a:buClr>
              <a:buSzPts val="900"/>
              <a:buFont typeface="Arial"/>
              <a:buNone/>
            </a:pPr>
            <a:endParaRPr sz="1400" i="0" u="none" strike="noStrike" cap="none">
              <a:solidFill>
                <a:srgbClr val="000000"/>
              </a:solidFill>
              <a:latin typeface="Roboto"/>
              <a:ea typeface="Roboto"/>
              <a:cs typeface="Roboto"/>
              <a:sym typeface="Roboto"/>
            </a:endParaRPr>
          </a:p>
          <a:p>
            <a:pPr marL="0" marR="0" lvl="0" indent="0" algn="ctr" rtl="0">
              <a:lnSpc>
                <a:spcPct val="100000"/>
              </a:lnSpc>
              <a:spcBef>
                <a:spcPts val="400"/>
              </a:spcBef>
              <a:spcAft>
                <a:spcPts val="400"/>
              </a:spcAft>
              <a:buClr>
                <a:srgbClr val="000000"/>
              </a:buClr>
              <a:buSzPts val="1400"/>
              <a:buFont typeface="Arial"/>
              <a:buNone/>
            </a:pPr>
            <a:endParaRPr sz="1400" i="0" u="none" strike="noStrike" cap="none">
              <a:solidFill>
                <a:srgbClr val="000000"/>
              </a:solidFill>
              <a:latin typeface="Roboto"/>
              <a:ea typeface="Roboto"/>
              <a:cs typeface="Roboto"/>
              <a:sym typeface="Roboto"/>
            </a:endParaRPr>
          </a:p>
        </p:txBody>
      </p:sp>
      <p:sp>
        <p:nvSpPr>
          <p:cNvPr id="251" name="Google Shape;251;p14"/>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a:solidFill>
                  <a:schemeClr val="dk1"/>
                </a:solidFill>
                <a:latin typeface="Roboto"/>
                <a:ea typeface="Roboto"/>
                <a:cs typeface="Roboto"/>
                <a:sym typeface="Roboto"/>
              </a:rPr>
              <a:t>Huỳnh Tấn Thanh</a:t>
            </a:r>
            <a:br>
              <a:rPr lang="en" sz="1400" i="0" u="none" strike="noStrike" cap="none">
                <a:solidFill>
                  <a:srgbClr val="000000"/>
                </a:solidFill>
                <a:latin typeface="Roboto"/>
                <a:ea typeface="Roboto"/>
                <a:cs typeface="Roboto"/>
                <a:sym typeface="Roboto"/>
              </a:rPr>
            </a:br>
            <a:r>
              <a:rPr lang="en" sz="800">
                <a:solidFill>
                  <a:schemeClr val="dk2"/>
                </a:solidFill>
                <a:latin typeface="Roboto"/>
                <a:ea typeface="Roboto"/>
                <a:cs typeface="Roboto"/>
                <a:sym typeface="Roboto"/>
              </a:rPr>
              <a:t>Thành viên</a:t>
            </a:r>
            <a:endParaRPr sz="800" i="0" u="none" strike="noStrike" cap="none">
              <a:solidFill>
                <a:schemeClr val="dk2"/>
              </a:solidFill>
              <a:latin typeface="Roboto"/>
              <a:ea typeface="Roboto"/>
              <a:cs typeface="Roboto"/>
              <a:sym typeface="Roboto"/>
            </a:endParaRPr>
          </a:p>
          <a:p>
            <a:pPr marL="0" marR="0" lvl="0" indent="0" algn="ctr" rtl="0">
              <a:lnSpc>
                <a:spcPct val="100000"/>
              </a:lnSpc>
              <a:spcBef>
                <a:spcPts val="400"/>
              </a:spcBef>
              <a:spcAft>
                <a:spcPts val="0"/>
              </a:spcAft>
              <a:buClr>
                <a:srgbClr val="000000"/>
              </a:buClr>
              <a:buSzPts val="900"/>
              <a:buFont typeface="Arial"/>
              <a:buNone/>
            </a:pPr>
            <a:endParaRPr sz="1400" i="0" u="none" strike="noStrike" cap="none">
              <a:solidFill>
                <a:srgbClr val="000000"/>
              </a:solidFill>
              <a:latin typeface="Roboto"/>
              <a:ea typeface="Roboto"/>
              <a:cs typeface="Roboto"/>
              <a:sym typeface="Roboto"/>
            </a:endParaRPr>
          </a:p>
          <a:p>
            <a:pPr marL="0" marR="0" lvl="0" indent="0" algn="ctr" rtl="0">
              <a:lnSpc>
                <a:spcPct val="100000"/>
              </a:lnSpc>
              <a:spcBef>
                <a:spcPts val="400"/>
              </a:spcBef>
              <a:spcAft>
                <a:spcPts val="400"/>
              </a:spcAft>
              <a:buClr>
                <a:srgbClr val="000000"/>
              </a:buClr>
              <a:buSzPts val="1400"/>
              <a:buFont typeface="Arial"/>
              <a:buNone/>
            </a:pPr>
            <a:endParaRPr sz="1400" i="0" u="none" strike="noStrike" cap="none">
              <a:solidFill>
                <a:srgbClr val="000000"/>
              </a:solidFill>
              <a:latin typeface="Roboto"/>
              <a:ea typeface="Roboto"/>
              <a:cs typeface="Roboto"/>
              <a:sym typeface="Roboto"/>
            </a:endParaRPr>
          </a:p>
        </p:txBody>
      </p:sp>
      <p:pic>
        <p:nvPicPr>
          <p:cNvPr id="252" name="Google Shape;252;p14"/>
          <p:cNvPicPr preferRelativeResize="0"/>
          <p:nvPr/>
        </p:nvPicPr>
        <p:blipFill>
          <a:blip r:embed="rId3">
            <a:alphaModFix/>
          </a:blip>
          <a:stretch>
            <a:fillRect/>
          </a:stretch>
        </p:blipFill>
        <p:spPr>
          <a:xfrm>
            <a:off x="533350" y="1414463"/>
            <a:ext cx="2143125" cy="2314575"/>
          </a:xfrm>
          <a:prstGeom prst="rect">
            <a:avLst/>
          </a:prstGeom>
          <a:noFill/>
          <a:ln>
            <a:noFill/>
          </a:ln>
        </p:spPr>
      </p:pic>
      <p:pic>
        <p:nvPicPr>
          <p:cNvPr id="253" name="Google Shape;253;p14"/>
          <p:cNvPicPr preferRelativeResize="0"/>
          <p:nvPr/>
        </p:nvPicPr>
        <p:blipFill>
          <a:blip r:embed="rId3">
            <a:alphaModFix/>
          </a:blip>
          <a:stretch>
            <a:fillRect/>
          </a:stretch>
        </p:blipFill>
        <p:spPr>
          <a:xfrm>
            <a:off x="2510563" y="1414463"/>
            <a:ext cx="2143125" cy="2314575"/>
          </a:xfrm>
          <a:prstGeom prst="rect">
            <a:avLst/>
          </a:prstGeom>
          <a:noFill/>
          <a:ln>
            <a:noFill/>
          </a:ln>
        </p:spPr>
      </p:pic>
      <p:pic>
        <p:nvPicPr>
          <p:cNvPr id="254" name="Google Shape;254;p14"/>
          <p:cNvPicPr preferRelativeResize="0"/>
          <p:nvPr/>
        </p:nvPicPr>
        <p:blipFill>
          <a:blip r:embed="rId3">
            <a:alphaModFix/>
          </a:blip>
          <a:stretch>
            <a:fillRect/>
          </a:stretch>
        </p:blipFill>
        <p:spPr>
          <a:xfrm>
            <a:off x="6475050" y="1414450"/>
            <a:ext cx="2143125" cy="2314575"/>
          </a:xfrm>
          <a:prstGeom prst="rect">
            <a:avLst/>
          </a:prstGeom>
          <a:noFill/>
          <a:ln>
            <a:noFill/>
          </a:ln>
        </p:spPr>
      </p:pic>
      <p:pic>
        <p:nvPicPr>
          <p:cNvPr id="255" name="Google Shape;255;p14"/>
          <p:cNvPicPr preferRelativeResize="0"/>
          <p:nvPr/>
        </p:nvPicPr>
        <p:blipFill>
          <a:blip r:embed="rId4">
            <a:alphaModFix/>
          </a:blip>
          <a:stretch>
            <a:fillRect/>
          </a:stretch>
        </p:blipFill>
        <p:spPr>
          <a:xfrm>
            <a:off x="4464225" y="1381100"/>
            <a:ext cx="2200275" cy="2381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2"/>
        <p:cNvGrpSpPr/>
        <p:nvPr/>
      </p:nvGrpSpPr>
      <p:grpSpPr>
        <a:xfrm>
          <a:off x="0" y="0"/>
          <a:ext cx="0" cy="0"/>
          <a:chOff x="0" y="0"/>
          <a:chExt cx="0" cy="0"/>
        </a:xfrm>
      </p:grpSpPr>
      <p:pic>
        <p:nvPicPr>
          <p:cNvPr id="383" name="Google Shape;383;p31"/>
          <p:cNvPicPr preferRelativeResize="0"/>
          <p:nvPr/>
        </p:nvPicPr>
        <p:blipFill>
          <a:blip r:embed="rId3"/>
          <a:srcRect/>
          <a:stretch/>
        </p:blipFill>
        <p:spPr>
          <a:xfrm>
            <a:off x="152400" y="1349205"/>
            <a:ext cx="8839202" cy="2445099"/>
          </a:xfrm>
          <a:prstGeom prst="rect">
            <a:avLst/>
          </a:prstGeom>
          <a:noFill/>
          <a:ln>
            <a:noFill/>
          </a:ln>
        </p:spPr>
      </p:pic>
      <p:sp>
        <p:nvSpPr>
          <p:cNvPr id="384" name="Google Shape;384;p31"/>
          <p:cNvSpPr txBox="1">
            <a:spLocks noGrp="1"/>
          </p:cNvSpPr>
          <p:nvPr>
            <p:ph type="title" idx="4294967295"/>
          </p:nvPr>
        </p:nvSpPr>
        <p:spPr>
          <a:xfrm>
            <a:off x="457150" y="66275"/>
            <a:ext cx="51387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2600">
                <a:latin typeface="Roboto Medium"/>
                <a:ea typeface="Roboto Medium"/>
                <a:cs typeface="Roboto Medium"/>
                <a:sym typeface="Roboto Medium"/>
              </a:rPr>
              <a:t>Crashing (</a:t>
            </a:r>
            <a:r>
              <a:rPr lang="en" sz="2600">
                <a:latin typeface="Roboto Medium"/>
                <a:ea typeface="Roboto Medium"/>
                <a:cs typeface="Roboto Medium"/>
                <a:sym typeface="Roboto Medium"/>
                <a:hlinkClick r:id="rId4"/>
              </a:rPr>
              <a:t>Link</a:t>
            </a:r>
            <a:r>
              <a:rPr lang="en" sz="2600">
                <a:latin typeface="Roboto Medium"/>
                <a:ea typeface="Roboto Medium"/>
                <a:cs typeface="Roboto Medium"/>
                <a:sym typeface="Roboto Medium"/>
              </a:rPr>
              <a:t>)</a:t>
            </a:r>
            <a:endParaRPr sz="2600">
              <a:latin typeface="Roboto Medium"/>
              <a:ea typeface="Roboto Medium"/>
              <a:cs typeface="Roboto Medium"/>
              <a:sym typeface="Roboto Medium"/>
            </a:endParaRPr>
          </a:p>
        </p:txBody>
      </p:sp>
      <p:sp>
        <p:nvSpPr>
          <p:cNvPr id="385" name="Google Shape;385;p31"/>
          <p:cNvSpPr txBox="1"/>
          <p:nvPr/>
        </p:nvSpPr>
        <p:spPr>
          <a:xfrm>
            <a:off x="2559000" y="4381500"/>
            <a:ext cx="4026000" cy="446400"/>
          </a:xfrm>
          <a:prstGeom prst="rect">
            <a:avLst/>
          </a:prstGeom>
          <a:noFill/>
          <a:ln>
            <a:noFill/>
          </a:ln>
        </p:spPr>
        <p:txBody>
          <a:bodyPr spcFirstLastPara="1" wrap="square" lIns="91425" tIns="91425" rIns="91425" bIns="91425" anchor="t" anchorCtr="0">
            <a:spAutoFit/>
          </a:bodyPr>
          <a:lstStyle/>
          <a:p>
            <a:pPr marL="0" lvl="0" indent="0" algn="ctr" rtl="0">
              <a:spcBef>
                <a:spcPts val="600"/>
              </a:spcBef>
              <a:spcAft>
                <a:spcPts val="0"/>
              </a:spcAft>
              <a:buNone/>
            </a:pPr>
            <a:r>
              <a:rPr lang="en" sz="1700" b="1">
                <a:solidFill>
                  <a:schemeClr val="dk1"/>
                </a:solidFill>
                <a:latin typeface="Roboto"/>
                <a:ea typeface="Roboto"/>
                <a:cs typeface="Roboto"/>
                <a:sym typeface="Roboto"/>
              </a:rPr>
              <a:t>Hình 4. Phương pháp Crashing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p:cNvGrpSpPr/>
        <p:nvPr/>
      </p:nvGrpSpPr>
      <p:grpSpPr>
        <a:xfrm>
          <a:off x="0" y="0"/>
          <a:ext cx="0" cy="0"/>
          <a:chOff x="0" y="0"/>
          <a:chExt cx="0" cy="0"/>
        </a:xfrm>
      </p:grpSpPr>
      <p:sp>
        <p:nvSpPr>
          <p:cNvPr id="390" name="Google Shape;390;p32"/>
          <p:cNvSpPr txBox="1">
            <a:spLocks noGrp="1"/>
          </p:cNvSpPr>
          <p:nvPr>
            <p:ph type="title" idx="4294967295"/>
          </p:nvPr>
        </p:nvSpPr>
        <p:spPr>
          <a:xfrm>
            <a:off x="457200" y="129775"/>
            <a:ext cx="51387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latin typeface="Roboto"/>
                <a:ea typeface="Roboto"/>
                <a:cs typeface="Roboto"/>
                <a:sym typeface="Roboto"/>
              </a:rPr>
              <a:t>Fast tracking</a:t>
            </a:r>
            <a:r>
              <a:rPr lang="en" sz="3200">
                <a:latin typeface="Roboto Medium"/>
                <a:ea typeface="Roboto Medium"/>
                <a:cs typeface="Roboto Medium"/>
                <a:sym typeface="Roboto Medium"/>
              </a:rPr>
              <a:t> (</a:t>
            </a:r>
            <a:r>
              <a:rPr lang="en" sz="3200">
                <a:latin typeface="Roboto Medium"/>
                <a:ea typeface="Roboto Medium"/>
                <a:cs typeface="Roboto Medium"/>
                <a:sym typeface="Roboto Medium"/>
                <a:hlinkClick r:id="rId3"/>
              </a:rPr>
              <a:t>Link</a:t>
            </a:r>
            <a:r>
              <a:rPr lang="en" sz="3200">
                <a:latin typeface="Roboto Medium"/>
                <a:ea typeface="Roboto Medium"/>
                <a:cs typeface="Roboto Medium"/>
                <a:sym typeface="Roboto Medium"/>
              </a:rPr>
              <a:t>)</a:t>
            </a:r>
            <a:endParaRPr>
              <a:latin typeface="Roboto"/>
              <a:ea typeface="Roboto"/>
              <a:cs typeface="Roboto"/>
              <a:sym typeface="Roboto"/>
            </a:endParaRPr>
          </a:p>
        </p:txBody>
      </p:sp>
      <p:pic>
        <p:nvPicPr>
          <p:cNvPr id="391" name="Google Shape;391;p32"/>
          <p:cNvPicPr preferRelativeResize="0"/>
          <p:nvPr/>
        </p:nvPicPr>
        <p:blipFill>
          <a:blip r:embed="rId4"/>
          <a:srcRect/>
          <a:stretch/>
        </p:blipFill>
        <p:spPr>
          <a:xfrm>
            <a:off x="167490" y="1348745"/>
            <a:ext cx="8809022" cy="2446020"/>
          </a:xfrm>
          <a:prstGeom prst="rect">
            <a:avLst/>
          </a:prstGeom>
          <a:noFill/>
          <a:ln>
            <a:noFill/>
          </a:ln>
        </p:spPr>
      </p:pic>
      <p:sp>
        <p:nvSpPr>
          <p:cNvPr id="392" name="Google Shape;392;p32"/>
          <p:cNvSpPr txBox="1"/>
          <p:nvPr/>
        </p:nvSpPr>
        <p:spPr>
          <a:xfrm>
            <a:off x="2559000" y="4381500"/>
            <a:ext cx="4026000" cy="446400"/>
          </a:xfrm>
          <a:prstGeom prst="rect">
            <a:avLst/>
          </a:prstGeom>
          <a:noFill/>
          <a:ln>
            <a:noFill/>
          </a:ln>
        </p:spPr>
        <p:txBody>
          <a:bodyPr spcFirstLastPara="1" wrap="square" lIns="91425" tIns="91425" rIns="91425" bIns="91425" anchor="t" anchorCtr="0">
            <a:spAutoFit/>
          </a:bodyPr>
          <a:lstStyle/>
          <a:p>
            <a:pPr marL="0" lvl="0" indent="0" algn="ctr" rtl="0">
              <a:spcBef>
                <a:spcPts val="600"/>
              </a:spcBef>
              <a:spcAft>
                <a:spcPts val="0"/>
              </a:spcAft>
              <a:buNone/>
            </a:pPr>
            <a:r>
              <a:rPr lang="en" sz="1700" b="1">
                <a:solidFill>
                  <a:schemeClr val="dk1"/>
                </a:solidFill>
                <a:latin typeface="Roboto"/>
                <a:ea typeface="Roboto"/>
                <a:cs typeface="Roboto"/>
                <a:sym typeface="Roboto"/>
              </a:rPr>
              <a:t>Hình 5. Phương pháp Fast tracking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6"/>
        <p:cNvGrpSpPr/>
        <p:nvPr/>
      </p:nvGrpSpPr>
      <p:grpSpPr>
        <a:xfrm>
          <a:off x="0" y="0"/>
          <a:ext cx="0" cy="0"/>
          <a:chOff x="0" y="0"/>
          <a:chExt cx="0" cy="0"/>
        </a:xfrm>
      </p:grpSpPr>
      <p:sp>
        <p:nvSpPr>
          <p:cNvPr id="397" name="Google Shape;397;p33"/>
          <p:cNvSpPr txBox="1">
            <a:spLocks noGrp="1"/>
          </p:cNvSpPr>
          <p:nvPr>
            <p:ph type="ctrTitle" idx="4294967295"/>
          </p:nvPr>
        </p:nvSpPr>
        <p:spPr>
          <a:xfrm>
            <a:off x="722550" y="1991850"/>
            <a:ext cx="4863900"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3000"/>
              <a:buFont typeface="Miriam Libre"/>
              <a:buNone/>
            </a:pPr>
            <a:r>
              <a:rPr lang="en" sz="6000" b="0" i="0" u="none" strike="noStrike" cap="none">
                <a:solidFill>
                  <a:schemeClr val="accent1"/>
                </a:solidFill>
                <a:latin typeface="Miriam Libre"/>
                <a:ea typeface="Miriam Libre"/>
                <a:cs typeface="Miriam Libre"/>
                <a:sym typeface="Miriam Libre"/>
              </a:rPr>
              <a:t>THANKS!</a:t>
            </a:r>
            <a:endParaRPr sz="6000" b="0" i="0" u="none" strike="noStrike" cap="none">
              <a:solidFill>
                <a:schemeClr val="accent1"/>
              </a:solidFill>
              <a:latin typeface="Miriam Libre"/>
              <a:ea typeface="Miriam Libre"/>
              <a:cs typeface="Miriam Libre"/>
              <a:sym typeface="Miriam Libr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259"/>
        <p:cNvGrpSpPr/>
        <p:nvPr/>
      </p:nvGrpSpPr>
      <p:grpSpPr>
        <a:xfrm>
          <a:off x="0" y="0"/>
          <a:ext cx="0" cy="0"/>
          <a:chOff x="0" y="0"/>
          <a:chExt cx="0" cy="0"/>
        </a:xfrm>
      </p:grpSpPr>
      <p:sp>
        <p:nvSpPr>
          <p:cNvPr id="260" name="Google Shape;260;p15"/>
          <p:cNvSpPr txBox="1">
            <a:spLocks noGrp="1"/>
          </p:cNvSpPr>
          <p:nvPr>
            <p:ph type="title" idx="4294967295"/>
          </p:nvPr>
        </p:nvSpPr>
        <p:spPr>
          <a:xfrm>
            <a:off x="2002650" y="240725"/>
            <a:ext cx="51387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latin typeface="Roboto"/>
                <a:ea typeface="Roboto"/>
                <a:cs typeface="Roboto"/>
                <a:sym typeface="Roboto"/>
              </a:rPr>
              <a:t>Quy trình quản lý thời gian</a:t>
            </a:r>
            <a:endParaRPr>
              <a:latin typeface="Roboto"/>
              <a:ea typeface="Roboto"/>
              <a:cs typeface="Roboto"/>
              <a:sym typeface="Roboto"/>
            </a:endParaRPr>
          </a:p>
        </p:txBody>
      </p:sp>
      <p:sp>
        <p:nvSpPr>
          <p:cNvPr id="261" name="Google Shape;261;p15"/>
          <p:cNvSpPr txBox="1">
            <a:spLocks noGrp="1"/>
          </p:cNvSpPr>
          <p:nvPr>
            <p:ph type="sldNum" idx="12"/>
          </p:nvPr>
        </p:nvSpPr>
        <p:spPr>
          <a:xfrm>
            <a:off x="4116400" y="4807375"/>
            <a:ext cx="911100" cy="33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a:t>3</a:t>
            </a:fld>
            <a:endParaRPr/>
          </a:p>
        </p:txBody>
      </p:sp>
      <p:sp>
        <p:nvSpPr>
          <p:cNvPr id="262" name="Google Shape;262;p15"/>
          <p:cNvSpPr/>
          <p:nvPr/>
        </p:nvSpPr>
        <p:spPr>
          <a:xfrm>
            <a:off x="0" y="24472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15"/>
          <p:cNvSpPr/>
          <p:nvPr/>
        </p:nvSpPr>
        <p:spPr>
          <a:xfrm>
            <a:off x="0" y="24472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 name="Google Shape;264;p15"/>
          <p:cNvGrpSpPr/>
          <p:nvPr/>
        </p:nvGrpSpPr>
        <p:grpSpPr>
          <a:xfrm>
            <a:off x="1786339" y="1779601"/>
            <a:ext cx="473400" cy="473400"/>
            <a:chOff x="1786339" y="1703401"/>
            <a:chExt cx="473400" cy="473400"/>
          </a:xfrm>
        </p:grpSpPr>
        <p:sp>
          <p:nvSpPr>
            <p:cNvPr id="265" name="Google Shape;265;p15"/>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266" name="Google Shape;266;p15"/>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2"/>
                  </a:solidFill>
                  <a:latin typeface="Barlow"/>
                  <a:ea typeface="Barlow"/>
                  <a:cs typeface="Barlow"/>
                  <a:sym typeface="Barlow"/>
                </a:rPr>
                <a:t>1</a:t>
              </a:r>
              <a:endParaRPr sz="600" b="0" i="0" u="none" strike="noStrike" cap="none">
                <a:solidFill>
                  <a:schemeClr val="dk2"/>
                </a:solidFill>
                <a:latin typeface="Barlow"/>
                <a:ea typeface="Barlow"/>
                <a:cs typeface="Barlow"/>
                <a:sym typeface="Barlow"/>
              </a:endParaRPr>
            </a:p>
          </p:txBody>
        </p:sp>
      </p:grpSp>
      <p:grpSp>
        <p:nvGrpSpPr>
          <p:cNvPr id="267" name="Google Shape;267;p15"/>
          <p:cNvGrpSpPr/>
          <p:nvPr/>
        </p:nvGrpSpPr>
        <p:grpSpPr>
          <a:xfrm>
            <a:off x="3814414" y="1779601"/>
            <a:ext cx="473400" cy="473400"/>
            <a:chOff x="3814414" y="1703401"/>
            <a:chExt cx="473400" cy="473400"/>
          </a:xfrm>
        </p:grpSpPr>
        <p:sp>
          <p:nvSpPr>
            <p:cNvPr id="268" name="Google Shape;268;p15"/>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269" name="Google Shape;269;p15"/>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2"/>
                  </a:solidFill>
                  <a:latin typeface="Barlow"/>
                  <a:ea typeface="Barlow"/>
                  <a:cs typeface="Barlow"/>
                  <a:sym typeface="Barlow"/>
                </a:rPr>
                <a:t>3</a:t>
              </a:r>
              <a:endParaRPr sz="600" b="0" i="0" u="none" strike="noStrike" cap="none">
                <a:solidFill>
                  <a:schemeClr val="dk2"/>
                </a:solidFill>
                <a:latin typeface="Barlow"/>
                <a:ea typeface="Barlow"/>
                <a:cs typeface="Barlow"/>
                <a:sym typeface="Barlow"/>
              </a:endParaRPr>
            </a:p>
          </p:txBody>
        </p:sp>
      </p:grpSp>
      <p:grpSp>
        <p:nvGrpSpPr>
          <p:cNvPr id="270" name="Google Shape;270;p15"/>
          <p:cNvGrpSpPr/>
          <p:nvPr/>
        </p:nvGrpSpPr>
        <p:grpSpPr>
          <a:xfrm>
            <a:off x="5842489" y="1779601"/>
            <a:ext cx="473400" cy="473400"/>
            <a:chOff x="5842489" y="1703401"/>
            <a:chExt cx="473400" cy="473400"/>
          </a:xfrm>
        </p:grpSpPr>
        <p:sp>
          <p:nvSpPr>
            <p:cNvPr id="271" name="Google Shape;271;p15"/>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272" name="Google Shape;272;p15"/>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2"/>
                  </a:solidFill>
                  <a:latin typeface="Barlow"/>
                  <a:ea typeface="Barlow"/>
                  <a:cs typeface="Barlow"/>
                  <a:sym typeface="Barlow"/>
                </a:rPr>
                <a:t>5</a:t>
              </a:r>
              <a:endParaRPr sz="600" b="0" i="0" u="none" strike="noStrike" cap="none">
                <a:solidFill>
                  <a:schemeClr val="dk2"/>
                </a:solidFill>
                <a:latin typeface="Barlow"/>
                <a:ea typeface="Barlow"/>
                <a:cs typeface="Barlow"/>
                <a:sym typeface="Barlow"/>
              </a:endParaRPr>
            </a:p>
          </p:txBody>
        </p:sp>
      </p:grpSp>
      <p:grpSp>
        <p:nvGrpSpPr>
          <p:cNvPr id="273" name="Google Shape;273;p15"/>
          <p:cNvGrpSpPr/>
          <p:nvPr/>
        </p:nvGrpSpPr>
        <p:grpSpPr>
          <a:xfrm>
            <a:off x="4852739" y="3652500"/>
            <a:ext cx="473400" cy="473400"/>
            <a:chOff x="4852739" y="3576300"/>
            <a:chExt cx="473400" cy="473400"/>
          </a:xfrm>
        </p:grpSpPr>
        <p:sp>
          <p:nvSpPr>
            <p:cNvPr id="274" name="Google Shape;274;p15"/>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275" name="Google Shape;275;p15"/>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2"/>
                  </a:solidFill>
                  <a:latin typeface="Barlow"/>
                  <a:ea typeface="Barlow"/>
                  <a:cs typeface="Barlow"/>
                  <a:sym typeface="Barlow"/>
                </a:rPr>
                <a:t>4</a:t>
              </a:r>
              <a:endParaRPr sz="600" b="0" i="0" u="none" strike="noStrike" cap="none">
                <a:solidFill>
                  <a:schemeClr val="dk2"/>
                </a:solidFill>
                <a:latin typeface="Barlow"/>
                <a:ea typeface="Barlow"/>
                <a:cs typeface="Barlow"/>
                <a:sym typeface="Barlow"/>
              </a:endParaRPr>
            </a:p>
          </p:txBody>
        </p:sp>
      </p:grpSp>
      <p:grpSp>
        <p:nvGrpSpPr>
          <p:cNvPr id="276" name="Google Shape;276;p15"/>
          <p:cNvGrpSpPr/>
          <p:nvPr/>
        </p:nvGrpSpPr>
        <p:grpSpPr>
          <a:xfrm>
            <a:off x="2824664" y="3652500"/>
            <a:ext cx="473400" cy="473400"/>
            <a:chOff x="2824664" y="3576300"/>
            <a:chExt cx="473400" cy="473400"/>
          </a:xfrm>
        </p:grpSpPr>
        <p:sp>
          <p:nvSpPr>
            <p:cNvPr id="277" name="Google Shape;277;p15"/>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278" name="Google Shape;278;p15"/>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2"/>
                  </a:solidFill>
                  <a:latin typeface="Barlow"/>
                  <a:ea typeface="Barlow"/>
                  <a:cs typeface="Barlow"/>
                  <a:sym typeface="Barlow"/>
                </a:rPr>
                <a:t>2</a:t>
              </a:r>
              <a:endParaRPr sz="600" b="0" i="0" u="none" strike="noStrike" cap="none">
                <a:solidFill>
                  <a:schemeClr val="dk2"/>
                </a:solidFill>
                <a:latin typeface="Barlow"/>
                <a:ea typeface="Barlow"/>
                <a:cs typeface="Barlow"/>
                <a:sym typeface="Barlow"/>
              </a:endParaRPr>
            </a:p>
          </p:txBody>
        </p:sp>
      </p:grpSp>
      <p:grpSp>
        <p:nvGrpSpPr>
          <p:cNvPr id="279" name="Google Shape;279;p15"/>
          <p:cNvGrpSpPr/>
          <p:nvPr/>
        </p:nvGrpSpPr>
        <p:grpSpPr>
          <a:xfrm>
            <a:off x="6880814" y="3652500"/>
            <a:ext cx="473400" cy="473400"/>
            <a:chOff x="6880814" y="3576300"/>
            <a:chExt cx="473400" cy="473400"/>
          </a:xfrm>
        </p:grpSpPr>
        <p:sp>
          <p:nvSpPr>
            <p:cNvPr id="280" name="Google Shape;280;p15"/>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arlow"/>
                <a:ea typeface="Barlow"/>
                <a:cs typeface="Barlow"/>
                <a:sym typeface="Barlow"/>
              </a:endParaRPr>
            </a:p>
          </p:txBody>
        </p:sp>
        <p:sp>
          <p:nvSpPr>
            <p:cNvPr id="281" name="Google Shape;281;p15"/>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2"/>
                  </a:solidFill>
                  <a:latin typeface="Barlow"/>
                  <a:ea typeface="Barlow"/>
                  <a:cs typeface="Barlow"/>
                  <a:sym typeface="Barlow"/>
                </a:rPr>
                <a:t>6</a:t>
              </a:r>
              <a:endParaRPr sz="600" b="0" i="0" u="none" strike="noStrike" cap="none">
                <a:solidFill>
                  <a:schemeClr val="dk2"/>
                </a:solidFill>
                <a:latin typeface="Barlow"/>
                <a:ea typeface="Barlow"/>
                <a:cs typeface="Barlow"/>
                <a:sym typeface="Barlow"/>
              </a:endParaRPr>
            </a:p>
          </p:txBody>
        </p:sp>
      </p:grpSp>
      <p:sp>
        <p:nvSpPr>
          <p:cNvPr id="282" name="Google Shape;282;p15"/>
          <p:cNvSpPr txBox="1"/>
          <p:nvPr/>
        </p:nvSpPr>
        <p:spPr>
          <a:xfrm>
            <a:off x="1388500" y="1232300"/>
            <a:ext cx="13539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 sz="1200">
                <a:solidFill>
                  <a:schemeClr val="dk2"/>
                </a:solidFill>
                <a:latin typeface="Barlow"/>
                <a:ea typeface="Barlow"/>
                <a:cs typeface="Barlow"/>
                <a:sym typeface="Barlow"/>
              </a:rPr>
              <a:t>Xác định hoạt động, công việc</a:t>
            </a:r>
            <a:endParaRPr sz="1200" b="0" i="0" u="none" strike="noStrike" cap="none">
              <a:solidFill>
                <a:schemeClr val="dk2"/>
              </a:solidFill>
              <a:latin typeface="Barlow"/>
              <a:ea typeface="Barlow"/>
              <a:cs typeface="Barlow"/>
              <a:sym typeface="Barlow"/>
            </a:endParaRPr>
          </a:p>
        </p:txBody>
      </p:sp>
      <p:sp>
        <p:nvSpPr>
          <p:cNvPr id="283" name="Google Shape;283;p15"/>
          <p:cNvSpPr txBox="1"/>
          <p:nvPr/>
        </p:nvSpPr>
        <p:spPr>
          <a:xfrm>
            <a:off x="3377205" y="1232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 sz="1200">
                <a:solidFill>
                  <a:schemeClr val="dk2"/>
                </a:solidFill>
                <a:latin typeface="Barlow"/>
                <a:ea typeface="Barlow"/>
                <a:cs typeface="Barlow"/>
                <a:sym typeface="Barlow"/>
              </a:rPr>
              <a:t>Sắp xếp thứ tự công việc</a:t>
            </a:r>
            <a:endParaRPr sz="1200" b="0" i="0" u="none" strike="noStrike" cap="none">
              <a:solidFill>
                <a:schemeClr val="dk2"/>
              </a:solidFill>
              <a:latin typeface="Barlow"/>
              <a:ea typeface="Barlow"/>
              <a:cs typeface="Barlow"/>
              <a:sym typeface="Barlow"/>
            </a:endParaRPr>
          </a:p>
        </p:txBody>
      </p:sp>
      <p:sp>
        <p:nvSpPr>
          <p:cNvPr id="284" name="Google Shape;284;p15"/>
          <p:cNvSpPr txBox="1"/>
          <p:nvPr/>
        </p:nvSpPr>
        <p:spPr>
          <a:xfrm>
            <a:off x="5386772" y="1079900"/>
            <a:ext cx="13539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 sz="1200">
                <a:solidFill>
                  <a:schemeClr val="dk2"/>
                </a:solidFill>
                <a:latin typeface="Barlow"/>
                <a:ea typeface="Barlow"/>
                <a:cs typeface="Barlow"/>
                <a:sym typeface="Barlow"/>
              </a:rPr>
              <a:t>Điều khiển lịch biểu</a:t>
            </a:r>
            <a:endParaRPr sz="1200" b="0" i="0" u="none" strike="noStrike" cap="none">
              <a:solidFill>
                <a:schemeClr val="dk2"/>
              </a:solidFill>
              <a:latin typeface="Barlow"/>
              <a:ea typeface="Barlow"/>
              <a:cs typeface="Barlow"/>
              <a:sym typeface="Barlow"/>
            </a:endParaRPr>
          </a:p>
        </p:txBody>
      </p:sp>
      <p:sp>
        <p:nvSpPr>
          <p:cNvPr id="285" name="Google Shape;285;p15"/>
          <p:cNvSpPr txBox="1"/>
          <p:nvPr/>
        </p:nvSpPr>
        <p:spPr>
          <a:xfrm>
            <a:off x="241817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1200">
                <a:solidFill>
                  <a:schemeClr val="dk2"/>
                </a:solidFill>
                <a:latin typeface="Barlow"/>
                <a:ea typeface="Barlow"/>
                <a:cs typeface="Barlow"/>
                <a:sym typeface="Barlow"/>
              </a:rPr>
              <a:t>Tính thời gian thực hiện công việc</a:t>
            </a:r>
            <a:endParaRPr sz="1200" b="0" i="0" u="none" strike="noStrike" cap="none">
              <a:solidFill>
                <a:schemeClr val="dk2"/>
              </a:solidFill>
              <a:latin typeface="Barlow"/>
              <a:ea typeface="Barlow"/>
              <a:cs typeface="Barlow"/>
              <a:sym typeface="Barlow"/>
            </a:endParaRPr>
          </a:p>
        </p:txBody>
      </p:sp>
      <p:sp>
        <p:nvSpPr>
          <p:cNvPr id="286" name="Google Shape;286;p15"/>
          <p:cNvSpPr txBox="1"/>
          <p:nvPr/>
        </p:nvSpPr>
        <p:spPr>
          <a:xfrm>
            <a:off x="444625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1200">
                <a:solidFill>
                  <a:schemeClr val="dk2"/>
                </a:solidFill>
                <a:latin typeface="Barlow"/>
                <a:ea typeface="Barlow"/>
                <a:cs typeface="Barlow"/>
                <a:sym typeface="Barlow"/>
              </a:rPr>
              <a:t>Ước lượng thời gian và nguồn lực</a:t>
            </a:r>
            <a:endParaRPr sz="1200" b="0" i="0" u="none" strike="noStrike" cap="none">
              <a:solidFill>
                <a:schemeClr val="dk2"/>
              </a:solidFill>
              <a:latin typeface="Barlow"/>
              <a:ea typeface="Barlow"/>
              <a:cs typeface="Barlow"/>
              <a:sym typeface="Barlow"/>
            </a:endParaRPr>
          </a:p>
        </p:txBody>
      </p:sp>
      <p:sp>
        <p:nvSpPr>
          <p:cNvPr id="287" name="Google Shape;287;p15"/>
          <p:cNvSpPr txBox="1"/>
          <p:nvPr/>
        </p:nvSpPr>
        <p:spPr>
          <a:xfrm>
            <a:off x="6474335" y="42922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1200">
                <a:solidFill>
                  <a:schemeClr val="dk2"/>
                </a:solidFill>
                <a:latin typeface="Barlow"/>
                <a:ea typeface="Barlow"/>
                <a:cs typeface="Barlow"/>
                <a:sym typeface="Barlow"/>
              </a:rPr>
              <a:t>Q &amp; A</a:t>
            </a:r>
            <a:endParaRPr sz="1200">
              <a:solidFill>
                <a:schemeClr val="dk2"/>
              </a:solidFill>
              <a:latin typeface="Barlow"/>
              <a:ea typeface="Barlow"/>
              <a:cs typeface="Barlow"/>
              <a:sym typeface="Barlow"/>
            </a:endParaRPr>
          </a:p>
          <a:p>
            <a:pPr marL="0" marR="0" lvl="0" indent="0" algn="l" rtl="0">
              <a:lnSpc>
                <a:spcPct val="100000"/>
              </a:lnSpc>
              <a:spcBef>
                <a:spcPts val="0"/>
              </a:spcBef>
              <a:spcAft>
                <a:spcPts val="0"/>
              </a:spcAft>
              <a:buClr>
                <a:srgbClr val="000000"/>
              </a:buClr>
              <a:buSzPts val="900"/>
              <a:buFont typeface="Arial"/>
              <a:buNone/>
            </a:pPr>
            <a:endParaRPr sz="1200">
              <a:solidFill>
                <a:schemeClr val="dk2"/>
              </a:solidFill>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6"/>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sz="3500">
                <a:latin typeface="Roboto"/>
                <a:ea typeface="Roboto"/>
                <a:cs typeface="Roboto"/>
                <a:sym typeface="Roboto"/>
              </a:rPr>
              <a:t>Khái niệm</a:t>
            </a:r>
            <a:endParaRPr sz="3500">
              <a:latin typeface="Roboto"/>
              <a:ea typeface="Roboto"/>
              <a:cs typeface="Roboto"/>
              <a:sym typeface="Roboto"/>
            </a:endParaRPr>
          </a:p>
        </p:txBody>
      </p:sp>
      <p:sp>
        <p:nvSpPr>
          <p:cNvPr id="293" name="Google Shape;293;p16"/>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p>
            <a:pPr marL="457200" lvl="0" indent="-342900" algn="just" rtl="0">
              <a:lnSpc>
                <a:spcPct val="100000"/>
              </a:lnSpc>
              <a:spcBef>
                <a:spcPts val="600"/>
              </a:spcBef>
              <a:spcAft>
                <a:spcPts val="0"/>
              </a:spcAft>
              <a:buSzPts val="1800"/>
              <a:buFont typeface="Roboto Light"/>
              <a:buChar char="❖"/>
            </a:pPr>
            <a:r>
              <a:rPr lang="en" sz="1800">
                <a:latin typeface="Roboto Light"/>
                <a:ea typeface="Roboto Light"/>
                <a:cs typeface="Roboto Light"/>
                <a:sym typeface="Roboto Light"/>
              </a:rPr>
              <a:t>Quản lý thời gian nhằm bảo đảm cho dự án hoàn thành các công việc đúng thời hạn.</a:t>
            </a:r>
            <a:endParaRPr sz="1800">
              <a:latin typeface="Roboto Light"/>
              <a:ea typeface="Roboto Light"/>
              <a:cs typeface="Roboto Light"/>
              <a:sym typeface="Roboto Light"/>
            </a:endParaRPr>
          </a:p>
          <a:p>
            <a:pPr marL="457200" lvl="0" indent="-342900" algn="just" rtl="0">
              <a:lnSpc>
                <a:spcPct val="100000"/>
              </a:lnSpc>
              <a:spcBef>
                <a:spcPts val="0"/>
              </a:spcBef>
              <a:spcAft>
                <a:spcPts val="0"/>
              </a:spcAft>
              <a:buSzPts val="1800"/>
              <a:buFont typeface="Roboto Light"/>
              <a:buChar char="❖"/>
            </a:pPr>
            <a:r>
              <a:rPr lang="en" sz="1800">
                <a:latin typeface="Roboto Light"/>
                <a:ea typeface="Roboto Light"/>
                <a:cs typeface="Roboto Light"/>
                <a:sym typeface="Roboto Light"/>
              </a:rPr>
              <a:t>Thời hạn đặt ra cho dự án là để có sự chuyển giao cần thiết và hợp lý giữa các công đoạn trong quy trình phát triển sản phẩm.</a:t>
            </a:r>
            <a:endParaRPr sz="1800">
              <a:latin typeface="Roboto Light"/>
              <a:ea typeface="Roboto Light"/>
              <a:cs typeface="Roboto Light"/>
              <a:sym typeface="Roboto Light"/>
            </a:endParaRPr>
          </a:p>
          <a:p>
            <a:pPr marL="457200" lvl="0" indent="-342900" algn="just" rtl="0">
              <a:lnSpc>
                <a:spcPct val="100000"/>
              </a:lnSpc>
              <a:spcBef>
                <a:spcPts val="0"/>
              </a:spcBef>
              <a:spcAft>
                <a:spcPts val="0"/>
              </a:spcAft>
              <a:buSzPts val="1800"/>
              <a:buFont typeface="Roboto Light"/>
              <a:buChar char="❖"/>
            </a:pPr>
            <a:r>
              <a:rPr lang="en" sz="1800">
                <a:latin typeface="Roboto Light"/>
                <a:ea typeface="Roboto Light"/>
                <a:cs typeface="Roboto Light"/>
                <a:sym typeface="Roboto Light"/>
              </a:rPr>
              <a:t>Kết thúc dự án đúng thời hạn là một trong những thách thức lớn.</a:t>
            </a:r>
            <a:endParaRPr sz="1800">
              <a:latin typeface="Roboto Light"/>
              <a:ea typeface="Roboto Light"/>
              <a:cs typeface="Roboto Light"/>
              <a:sym typeface="Roboto Light"/>
            </a:endParaRPr>
          </a:p>
          <a:p>
            <a:pPr marL="457200" lvl="0" indent="0" algn="just" rtl="0">
              <a:lnSpc>
                <a:spcPct val="100000"/>
              </a:lnSpc>
              <a:spcBef>
                <a:spcPts val="600"/>
              </a:spcBef>
              <a:spcAft>
                <a:spcPts val="0"/>
              </a:spcAft>
              <a:buNone/>
            </a:pPr>
            <a:endParaRPr sz="1800">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7"/>
          <p:cNvSpPr txBox="1">
            <a:spLocks noGrp="1"/>
          </p:cNvSpPr>
          <p:nvPr>
            <p:ph type="ctrTitle"/>
          </p:nvPr>
        </p:nvSpPr>
        <p:spPr>
          <a:xfrm>
            <a:off x="2022625" y="2192950"/>
            <a:ext cx="5064300" cy="115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000"/>
              <a:buNone/>
            </a:pPr>
            <a:r>
              <a:rPr lang="en">
                <a:latin typeface="Roboto"/>
                <a:ea typeface="Roboto"/>
                <a:cs typeface="Roboto"/>
                <a:sym typeface="Roboto"/>
              </a:rPr>
              <a:t>1.</a:t>
            </a:r>
            <a:endParaRPr>
              <a:latin typeface="Roboto"/>
              <a:ea typeface="Roboto"/>
              <a:cs typeface="Roboto"/>
              <a:sym typeface="Roboto"/>
            </a:endParaRPr>
          </a:p>
          <a:p>
            <a:pPr marL="0" lvl="0" indent="0" algn="ctr" rtl="0">
              <a:lnSpc>
                <a:spcPct val="100000"/>
              </a:lnSpc>
              <a:spcBef>
                <a:spcPts val="0"/>
              </a:spcBef>
              <a:spcAft>
                <a:spcPts val="0"/>
              </a:spcAft>
              <a:buSzPts val="4000"/>
              <a:buNone/>
            </a:pPr>
            <a:r>
              <a:rPr lang="en">
                <a:latin typeface="Roboto"/>
                <a:ea typeface="Roboto"/>
                <a:cs typeface="Roboto"/>
                <a:sym typeface="Roboto"/>
              </a:rPr>
              <a:t>Xác định hoạt động, công việc</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2900">
                <a:latin typeface="Roboto"/>
                <a:ea typeface="Roboto"/>
                <a:cs typeface="Roboto"/>
                <a:sym typeface="Roboto"/>
              </a:rPr>
              <a:t>Xác định hoạt động công việc </a:t>
            </a:r>
            <a:endParaRPr sz="2900">
              <a:latin typeface="Roboto"/>
              <a:ea typeface="Roboto"/>
              <a:cs typeface="Roboto"/>
              <a:sym typeface="Roboto"/>
            </a:endParaRPr>
          </a:p>
        </p:txBody>
      </p:sp>
      <p:sp>
        <p:nvSpPr>
          <p:cNvPr id="304" name="Google Shape;304;p18"/>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p>
            <a:pPr marL="457200" lvl="0" indent="-336550" algn="just" rtl="0">
              <a:spcBef>
                <a:spcPts val="600"/>
              </a:spcBef>
              <a:spcAft>
                <a:spcPts val="0"/>
              </a:spcAft>
              <a:buSzPts val="1700"/>
              <a:buFont typeface="Roboto Light"/>
              <a:buChar char="❖"/>
            </a:pPr>
            <a:r>
              <a:rPr lang="en" sz="1700" b="1">
                <a:latin typeface="Roboto"/>
                <a:ea typeface="Roboto"/>
                <a:cs typeface="Roboto"/>
                <a:sym typeface="Roboto"/>
              </a:rPr>
              <a:t>Đề tài nhóm theo</a:t>
            </a:r>
            <a:r>
              <a:rPr lang="en" sz="1700">
                <a:latin typeface="Roboto Light"/>
                <a:ea typeface="Roboto Light"/>
                <a:cs typeface="Roboto Light"/>
                <a:sym typeface="Roboto Light"/>
              </a:rPr>
              <a:t>: Thời gian và Lịch trình.</a:t>
            </a:r>
            <a:endParaRPr sz="1700" b="1">
              <a:latin typeface="Roboto"/>
              <a:ea typeface="Roboto"/>
              <a:cs typeface="Roboto"/>
              <a:sym typeface="Roboto"/>
            </a:endParaRPr>
          </a:p>
          <a:p>
            <a:pPr marL="457200" lvl="0" indent="-336550" algn="just" rtl="0">
              <a:lnSpc>
                <a:spcPct val="100000"/>
              </a:lnSpc>
              <a:spcBef>
                <a:spcPts val="0"/>
              </a:spcBef>
              <a:spcAft>
                <a:spcPts val="0"/>
              </a:spcAft>
              <a:buSzPts val="1700"/>
              <a:buFont typeface="Roboto Light"/>
              <a:buChar char="❖"/>
            </a:pPr>
            <a:r>
              <a:rPr lang="en" sz="1700" b="1">
                <a:latin typeface="Roboto"/>
                <a:ea typeface="Roboto"/>
                <a:cs typeface="Roboto"/>
                <a:sym typeface="Roboto"/>
              </a:rPr>
              <a:t>Theo thời gian:</a:t>
            </a:r>
            <a:r>
              <a:rPr lang="en" sz="1700">
                <a:latin typeface="Roboto Light"/>
                <a:ea typeface="Roboto Light"/>
                <a:cs typeface="Roboto Light"/>
                <a:sym typeface="Roboto Light"/>
              </a:rPr>
              <a:t> là một thuật ngữ dùng để mô tả nhiệm vụ hay gói công việc cần đến một lượng thời gian để hoàn tất. Việc áp dụng các nguồn lực phụ sẽ không làm thay đổi thời gian yêu cầu.</a:t>
            </a:r>
            <a:endParaRPr sz="1700">
              <a:latin typeface="Roboto Light"/>
              <a:ea typeface="Roboto Light"/>
              <a:cs typeface="Roboto Light"/>
              <a:sym typeface="Roboto Light"/>
            </a:endParaRPr>
          </a:p>
          <a:p>
            <a:pPr marL="457200" lvl="0" indent="-336550" algn="just" rtl="0">
              <a:lnSpc>
                <a:spcPct val="100000"/>
              </a:lnSpc>
              <a:spcBef>
                <a:spcPts val="0"/>
              </a:spcBef>
              <a:spcAft>
                <a:spcPts val="0"/>
              </a:spcAft>
              <a:buSzPts val="1700"/>
              <a:buFont typeface="Roboto Light"/>
              <a:buChar char="❖"/>
            </a:pPr>
            <a:r>
              <a:rPr lang="en" sz="1700" b="1">
                <a:latin typeface="Roboto"/>
                <a:ea typeface="Roboto"/>
                <a:cs typeface="Roboto"/>
                <a:sym typeface="Roboto"/>
              </a:rPr>
              <a:t>Theo lịch trình:</a:t>
            </a:r>
            <a:r>
              <a:rPr lang="en" sz="1700">
                <a:latin typeface="Roboto Light"/>
                <a:ea typeface="Roboto Light"/>
                <a:cs typeface="Roboto Light"/>
                <a:sym typeface="Roboto Light"/>
              </a:rPr>
              <a:t> là thời hạn chuyển giao cuối cùng là ràng buộc quan trọng hơn cả mà nhà tài trợ hay khách hàng mong muốn. Lịch trình quyết định mọi công việc trong dự án.</a:t>
            </a:r>
            <a:endParaRPr sz="1700">
              <a:latin typeface="Roboto Light"/>
              <a:ea typeface="Roboto Light"/>
              <a:cs typeface="Roboto Light"/>
              <a:sym typeface="Roboto Light"/>
            </a:endParaRPr>
          </a:p>
          <a:p>
            <a:pPr marL="457200" lvl="0" indent="0" algn="just" rtl="0">
              <a:lnSpc>
                <a:spcPct val="100000"/>
              </a:lnSpc>
              <a:spcBef>
                <a:spcPts val="600"/>
              </a:spcBef>
              <a:spcAft>
                <a:spcPts val="0"/>
              </a:spcAft>
              <a:buNone/>
            </a:pPr>
            <a:endParaRPr sz="1700">
              <a:latin typeface="Roboto Light"/>
              <a:ea typeface="Roboto Light"/>
              <a:cs typeface="Roboto Light"/>
              <a:sym typeface="Roboto Light"/>
            </a:endParaRPr>
          </a:p>
          <a:p>
            <a:pPr marL="457200" lvl="0" indent="0" algn="just" rtl="0">
              <a:lnSpc>
                <a:spcPct val="100000"/>
              </a:lnSpc>
              <a:spcBef>
                <a:spcPts val="600"/>
              </a:spcBef>
              <a:spcAft>
                <a:spcPts val="0"/>
              </a:spcAft>
              <a:buNone/>
            </a:pPr>
            <a:endParaRPr sz="1700">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9"/>
          <p:cNvSpPr txBox="1">
            <a:spLocks noGrp="1"/>
          </p:cNvSpPr>
          <p:nvPr>
            <p:ph type="ctrTitle"/>
          </p:nvPr>
        </p:nvSpPr>
        <p:spPr>
          <a:xfrm>
            <a:off x="2149000" y="2040550"/>
            <a:ext cx="4949700" cy="115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000"/>
              <a:buNone/>
            </a:pPr>
            <a:r>
              <a:rPr lang="en">
                <a:latin typeface="Roboto"/>
                <a:ea typeface="Roboto"/>
                <a:cs typeface="Roboto"/>
                <a:sym typeface="Roboto"/>
              </a:rPr>
              <a:t>2.</a:t>
            </a:r>
            <a:br>
              <a:rPr lang="en">
                <a:latin typeface="Roboto"/>
                <a:ea typeface="Roboto"/>
                <a:cs typeface="Roboto"/>
                <a:sym typeface="Roboto"/>
              </a:rPr>
            </a:br>
            <a:r>
              <a:rPr lang="en">
                <a:latin typeface="Roboto"/>
                <a:ea typeface="Roboto"/>
                <a:cs typeface="Roboto"/>
                <a:sym typeface="Roboto"/>
              </a:rPr>
              <a:t>Tính thời gian </a:t>
            </a:r>
            <a:endParaRPr>
              <a:latin typeface="Roboto"/>
              <a:ea typeface="Roboto"/>
              <a:cs typeface="Roboto"/>
              <a:sym typeface="Roboto"/>
            </a:endParaRPr>
          </a:p>
          <a:p>
            <a:pPr marL="0" lvl="0" indent="0" algn="ctr" rtl="0">
              <a:lnSpc>
                <a:spcPct val="100000"/>
              </a:lnSpc>
              <a:spcBef>
                <a:spcPts val="0"/>
              </a:spcBef>
              <a:spcAft>
                <a:spcPts val="0"/>
              </a:spcAft>
              <a:buSzPts val="4000"/>
              <a:buNone/>
            </a:pPr>
            <a:r>
              <a:rPr lang="en">
                <a:latin typeface="Roboto"/>
                <a:ea typeface="Roboto"/>
                <a:cs typeface="Roboto"/>
                <a:sym typeface="Roboto"/>
              </a:rPr>
              <a:t>thực hiện công việc</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0"/>
          <p:cNvSpPr txBox="1">
            <a:spLocks noGrp="1"/>
          </p:cNvSpPr>
          <p:nvPr>
            <p:ph type="title"/>
          </p:nvPr>
        </p:nvSpPr>
        <p:spPr>
          <a:xfrm>
            <a:off x="428500" y="476400"/>
            <a:ext cx="51387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latin typeface="Roboto"/>
                <a:ea typeface="Roboto"/>
                <a:cs typeface="Roboto"/>
                <a:sym typeface="Roboto"/>
              </a:rPr>
              <a:t>Kỹ thuật PERT</a:t>
            </a:r>
            <a:endParaRPr>
              <a:latin typeface="Roboto"/>
              <a:ea typeface="Roboto"/>
              <a:cs typeface="Roboto"/>
              <a:sym typeface="Roboto"/>
            </a:endParaRPr>
          </a:p>
        </p:txBody>
      </p:sp>
      <p:sp>
        <p:nvSpPr>
          <p:cNvPr id="315" name="Google Shape;315;p20"/>
          <p:cNvSpPr txBox="1">
            <a:spLocks noGrp="1"/>
          </p:cNvSpPr>
          <p:nvPr>
            <p:ph type="body" idx="2"/>
          </p:nvPr>
        </p:nvSpPr>
        <p:spPr>
          <a:xfrm>
            <a:off x="3073000" y="1487900"/>
            <a:ext cx="2494200" cy="150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 sz="1700">
                <a:solidFill>
                  <a:srgbClr val="000000"/>
                </a:solidFill>
                <a:latin typeface="Roboto"/>
                <a:ea typeface="Roboto"/>
                <a:cs typeface="Roboto"/>
                <a:sym typeface="Roboto"/>
              </a:rPr>
              <a:t>PERT dùng ước lượng thời gian xác suất dựa trên việc sử dụng</a:t>
            </a:r>
            <a:endParaRPr sz="1700">
              <a:solidFill>
                <a:srgbClr val="000000"/>
              </a:solidFill>
              <a:latin typeface="Roboto"/>
              <a:ea typeface="Roboto"/>
              <a:cs typeface="Roboto"/>
              <a:sym typeface="Roboto"/>
            </a:endParaRPr>
          </a:p>
          <a:p>
            <a:pPr marL="0" lvl="0" indent="0" algn="l" rtl="0">
              <a:lnSpc>
                <a:spcPct val="100000"/>
              </a:lnSpc>
              <a:spcBef>
                <a:spcPts val="600"/>
              </a:spcBef>
              <a:spcAft>
                <a:spcPts val="0"/>
              </a:spcAft>
              <a:buClr>
                <a:schemeClr val="dk1"/>
              </a:buClr>
              <a:buSzPts val="1100"/>
              <a:buFont typeface="Arial"/>
              <a:buNone/>
            </a:pPr>
            <a:r>
              <a:rPr lang="en" sz="1700">
                <a:solidFill>
                  <a:srgbClr val="000000"/>
                </a:solidFill>
                <a:latin typeface="Roboto"/>
                <a:ea typeface="Roboto"/>
                <a:cs typeface="Roboto"/>
                <a:sym typeface="Roboto"/>
              </a:rPr>
              <a:t>các ước lượng lạc quan, khả dĩ và bi quan của các thời gian thực</a:t>
            </a:r>
            <a:endParaRPr sz="1700">
              <a:solidFill>
                <a:srgbClr val="000000"/>
              </a:solidFill>
              <a:latin typeface="Roboto"/>
              <a:ea typeface="Roboto"/>
              <a:cs typeface="Roboto"/>
              <a:sym typeface="Roboto"/>
            </a:endParaRPr>
          </a:p>
          <a:p>
            <a:pPr marL="0" lvl="0" indent="0" algn="l" rtl="0">
              <a:lnSpc>
                <a:spcPct val="100000"/>
              </a:lnSpc>
              <a:spcBef>
                <a:spcPts val="600"/>
              </a:spcBef>
              <a:spcAft>
                <a:spcPts val="0"/>
              </a:spcAft>
              <a:buClr>
                <a:schemeClr val="dk1"/>
              </a:buClr>
              <a:buSzPts val="1100"/>
              <a:buFont typeface="Arial"/>
              <a:buNone/>
            </a:pPr>
            <a:r>
              <a:rPr lang="en" sz="1700">
                <a:solidFill>
                  <a:srgbClr val="000000"/>
                </a:solidFill>
                <a:latin typeface="Roboto"/>
                <a:ea typeface="Roboto"/>
                <a:cs typeface="Roboto"/>
                <a:sym typeface="Roboto"/>
              </a:rPr>
              <a:t>hiện công việc.</a:t>
            </a:r>
            <a:endParaRPr sz="1700">
              <a:solidFill>
                <a:srgbClr val="000000"/>
              </a:solidFill>
              <a:latin typeface="Roboto"/>
              <a:ea typeface="Roboto"/>
              <a:cs typeface="Roboto"/>
              <a:sym typeface="Roboto"/>
            </a:endParaRPr>
          </a:p>
        </p:txBody>
      </p:sp>
      <p:sp>
        <p:nvSpPr>
          <p:cNvPr id="316" name="Google Shape;316;p20"/>
          <p:cNvSpPr txBox="1">
            <a:spLocks noGrp="1"/>
          </p:cNvSpPr>
          <p:nvPr>
            <p:ph type="body" idx="1"/>
          </p:nvPr>
        </p:nvSpPr>
        <p:spPr>
          <a:xfrm>
            <a:off x="428500" y="1487900"/>
            <a:ext cx="2494200" cy="141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 sz="1700">
                <a:solidFill>
                  <a:srgbClr val="000000"/>
                </a:solidFill>
                <a:latin typeface="Roboto"/>
                <a:ea typeface="Roboto"/>
                <a:cs typeface="Roboto"/>
                <a:sym typeface="Roboto"/>
              </a:rPr>
              <a:t>PERT là kỹ thuật phân tích dùng để ước lượng thời gian thực hiện</a:t>
            </a:r>
            <a:endParaRPr sz="1700">
              <a:solidFill>
                <a:srgbClr val="000000"/>
              </a:solidFill>
              <a:latin typeface="Roboto"/>
              <a:ea typeface="Roboto"/>
              <a:cs typeface="Roboto"/>
              <a:sym typeface="Roboto"/>
            </a:endParaRPr>
          </a:p>
          <a:p>
            <a:pPr marL="0" lvl="0" indent="0" algn="l" rtl="0">
              <a:lnSpc>
                <a:spcPct val="100000"/>
              </a:lnSpc>
              <a:spcBef>
                <a:spcPts val="600"/>
              </a:spcBef>
              <a:spcAft>
                <a:spcPts val="0"/>
              </a:spcAft>
              <a:buClr>
                <a:schemeClr val="dk1"/>
              </a:buClr>
              <a:buSzPts val="1100"/>
              <a:buFont typeface="Arial"/>
              <a:buNone/>
            </a:pPr>
            <a:r>
              <a:rPr lang="en" sz="1700">
                <a:solidFill>
                  <a:srgbClr val="000000"/>
                </a:solidFill>
                <a:latin typeface="Roboto"/>
                <a:ea typeface="Roboto"/>
                <a:cs typeface="Roboto"/>
                <a:sym typeface="Roboto"/>
              </a:rPr>
              <a:t>dự án khi có nhiều điều không chắc về thời gian ước lượng của</a:t>
            </a:r>
            <a:endParaRPr sz="1700">
              <a:solidFill>
                <a:srgbClr val="000000"/>
              </a:solidFill>
              <a:latin typeface="Roboto"/>
              <a:ea typeface="Roboto"/>
              <a:cs typeface="Roboto"/>
              <a:sym typeface="Roboto"/>
            </a:endParaRPr>
          </a:p>
          <a:p>
            <a:pPr marL="0" lvl="0" indent="0" algn="l" rtl="0">
              <a:lnSpc>
                <a:spcPct val="100000"/>
              </a:lnSpc>
              <a:spcBef>
                <a:spcPts val="600"/>
              </a:spcBef>
              <a:spcAft>
                <a:spcPts val="0"/>
              </a:spcAft>
              <a:buClr>
                <a:schemeClr val="dk1"/>
              </a:buClr>
              <a:buSzPts val="1100"/>
              <a:buFont typeface="Arial"/>
              <a:buNone/>
            </a:pPr>
            <a:r>
              <a:rPr lang="en" sz="1700">
                <a:solidFill>
                  <a:srgbClr val="000000"/>
                </a:solidFill>
                <a:latin typeface="Roboto"/>
                <a:ea typeface="Roboto"/>
                <a:cs typeface="Roboto"/>
                <a:sym typeface="Roboto"/>
              </a:rPr>
              <a:t>từng công việc.</a:t>
            </a:r>
            <a:endParaRPr sz="1700">
              <a:solidFill>
                <a:srgbClr val="000000"/>
              </a:solidFill>
              <a:latin typeface="Roboto"/>
              <a:ea typeface="Roboto"/>
              <a:cs typeface="Roboto"/>
              <a:sym typeface="Roboto"/>
            </a:endParaRPr>
          </a:p>
        </p:txBody>
      </p:sp>
      <p:sp>
        <p:nvSpPr>
          <p:cNvPr id="317" name="Google Shape;317;p20"/>
          <p:cNvSpPr txBox="1"/>
          <p:nvPr/>
        </p:nvSpPr>
        <p:spPr>
          <a:xfrm>
            <a:off x="428500" y="3992375"/>
            <a:ext cx="4581900" cy="13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Barlow"/>
                <a:ea typeface="Barlow"/>
                <a:cs typeface="Barlow"/>
                <a:sym typeface="Barlow"/>
              </a:rPr>
              <a:t>Công thức:</a:t>
            </a:r>
            <a:endParaRPr sz="1700" b="1">
              <a:latin typeface="Barlow"/>
              <a:ea typeface="Barlow"/>
              <a:cs typeface="Barlow"/>
              <a:sym typeface="Barlow"/>
            </a:endParaRPr>
          </a:p>
          <a:p>
            <a:pPr marL="0" lvl="0" indent="0" algn="l" rtl="0">
              <a:spcBef>
                <a:spcPts val="0"/>
              </a:spcBef>
              <a:spcAft>
                <a:spcPts val="0"/>
              </a:spcAft>
              <a:buNone/>
            </a:pPr>
            <a:endParaRPr sz="1700">
              <a:latin typeface="Barlow Light"/>
              <a:ea typeface="Barlow Light"/>
              <a:cs typeface="Barlow Light"/>
              <a:sym typeface="Barlow Light"/>
            </a:endParaRPr>
          </a:p>
          <a:p>
            <a:pPr marL="0" lvl="0" indent="0" algn="l" rtl="0">
              <a:spcBef>
                <a:spcPts val="0"/>
              </a:spcBef>
              <a:spcAft>
                <a:spcPts val="0"/>
              </a:spcAft>
              <a:buNone/>
            </a:pPr>
            <a:endParaRPr>
              <a:latin typeface="Barlow Light"/>
              <a:ea typeface="Barlow Light"/>
              <a:cs typeface="Barlow Light"/>
              <a:sym typeface="Barlow Light"/>
            </a:endParaRPr>
          </a:p>
        </p:txBody>
      </p:sp>
      <p:pic>
        <p:nvPicPr>
          <p:cNvPr id="318" name="Google Shape;318;p20"/>
          <p:cNvPicPr preferRelativeResize="0"/>
          <p:nvPr/>
        </p:nvPicPr>
        <p:blipFill>
          <a:blip r:embed="rId3">
            <a:alphaModFix/>
          </a:blip>
          <a:stretch>
            <a:fillRect/>
          </a:stretch>
        </p:blipFill>
        <p:spPr>
          <a:xfrm>
            <a:off x="1905275" y="3992363"/>
            <a:ext cx="1362075" cy="48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latin typeface="Roboto"/>
                <a:ea typeface="Roboto"/>
                <a:cs typeface="Roboto"/>
                <a:sym typeface="Roboto"/>
              </a:rPr>
              <a:t>Ước lượng phi khoa học</a:t>
            </a:r>
            <a:endParaRPr>
              <a:latin typeface="Roboto"/>
              <a:ea typeface="Roboto"/>
              <a:cs typeface="Roboto"/>
              <a:sym typeface="Roboto"/>
            </a:endParaRPr>
          </a:p>
        </p:txBody>
      </p:sp>
      <p:sp>
        <p:nvSpPr>
          <p:cNvPr id="324" name="Google Shape;324;p21"/>
          <p:cNvSpPr txBox="1">
            <a:spLocks noGrp="1"/>
          </p:cNvSpPr>
          <p:nvPr>
            <p:ph type="body" idx="2"/>
          </p:nvPr>
        </p:nvSpPr>
        <p:spPr>
          <a:xfrm>
            <a:off x="457200" y="1392300"/>
            <a:ext cx="4114800" cy="320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Font typeface="Arial"/>
              <a:buNone/>
            </a:pPr>
            <a:r>
              <a:rPr lang="en" sz="1700">
                <a:solidFill>
                  <a:srgbClr val="000000"/>
                </a:solidFill>
                <a:latin typeface="Roboto"/>
                <a:ea typeface="Roboto"/>
                <a:cs typeface="Roboto"/>
                <a:sym typeface="Roboto"/>
              </a:rPr>
              <a:t>Thường mang tính chất chủ quan, cảm tính.</a:t>
            </a:r>
            <a:endParaRPr sz="1700">
              <a:solidFill>
                <a:srgbClr val="000000"/>
              </a:solidFill>
              <a:latin typeface="Roboto"/>
              <a:ea typeface="Roboto"/>
              <a:cs typeface="Roboto"/>
              <a:sym typeface="Roboto"/>
            </a:endParaRPr>
          </a:p>
          <a:p>
            <a:pPr marL="0" lvl="0" indent="0" algn="l" rtl="0">
              <a:lnSpc>
                <a:spcPct val="100000"/>
              </a:lnSpc>
              <a:spcBef>
                <a:spcPts val="600"/>
              </a:spcBef>
              <a:spcAft>
                <a:spcPts val="0"/>
              </a:spcAft>
              <a:buClr>
                <a:schemeClr val="dk1"/>
              </a:buClr>
              <a:buSzPts val="1100"/>
              <a:buFont typeface="Arial"/>
              <a:buNone/>
            </a:pPr>
            <a:r>
              <a:rPr lang="en" sz="1700">
                <a:solidFill>
                  <a:srgbClr val="000000"/>
                </a:solidFill>
                <a:latin typeface="Roboto"/>
                <a:ea typeface="Roboto"/>
                <a:cs typeface="Roboto"/>
                <a:sym typeface="Roboto"/>
              </a:rPr>
              <a:t>Kết quả thiếu tin cậy.</a:t>
            </a:r>
            <a:endParaRPr sz="1700">
              <a:solidFill>
                <a:srgbClr val="000000"/>
              </a:solidFill>
              <a:latin typeface="Roboto"/>
              <a:ea typeface="Roboto"/>
              <a:cs typeface="Roboto"/>
              <a:sym typeface="Roboto"/>
            </a:endParaRPr>
          </a:p>
          <a:p>
            <a:pPr marL="0" lvl="0" indent="0" algn="l" rtl="0">
              <a:lnSpc>
                <a:spcPct val="100000"/>
              </a:lnSpc>
              <a:spcBef>
                <a:spcPts val="600"/>
              </a:spcBef>
              <a:spcAft>
                <a:spcPts val="0"/>
              </a:spcAft>
              <a:buClr>
                <a:schemeClr val="dk1"/>
              </a:buClr>
              <a:buSzPts val="1100"/>
              <a:buFont typeface="Arial"/>
              <a:buNone/>
            </a:pPr>
            <a:r>
              <a:rPr lang="en" sz="1700">
                <a:solidFill>
                  <a:srgbClr val="000000"/>
                </a:solidFill>
                <a:latin typeface="Roboto"/>
                <a:ea typeface="Roboto"/>
                <a:cs typeface="Roboto"/>
                <a:sym typeface="Roboto"/>
              </a:rPr>
              <a:t>Ngoài ra, còn các phương pháp ước lượng khác như:</a:t>
            </a:r>
            <a:endParaRPr sz="1700">
              <a:solidFill>
                <a:srgbClr val="000000"/>
              </a:solidFill>
              <a:latin typeface="Roboto"/>
              <a:ea typeface="Roboto"/>
              <a:cs typeface="Roboto"/>
              <a:sym typeface="Roboto"/>
            </a:endParaRPr>
          </a:p>
          <a:p>
            <a:pPr marL="457200" lvl="0" indent="-336550" algn="l" rtl="0">
              <a:lnSpc>
                <a:spcPct val="100000"/>
              </a:lnSpc>
              <a:spcBef>
                <a:spcPts val="600"/>
              </a:spcBef>
              <a:spcAft>
                <a:spcPts val="0"/>
              </a:spcAft>
              <a:buClr>
                <a:srgbClr val="000000"/>
              </a:buClr>
              <a:buSzPts val="1700"/>
              <a:buFont typeface="Roboto"/>
              <a:buChar char="●"/>
            </a:pPr>
            <a:r>
              <a:rPr lang="en" sz="1700">
                <a:solidFill>
                  <a:srgbClr val="000000"/>
                </a:solidFill>
                <a:latin typeface="Roboto"/>
                <a:ea typeface="Roboto"/>
                <a:cs typeface="Roboto"/>
                <a:sym typeface="Roboto"/>
              </a:rPr>
              <a:t>Hỏi ý kiến chuyên gia</a:t>
            </a:r>
            <a:endParaRPr sz="1700">
              <a:solidFill>
                <a:srgbClr val="000000"/>
              </a:solidFill>
              <a:latin typeface="Roboto"/>
              <a:ea typeface="Roboto"/>
              <a:cs typeface="Roboto"/>
              <a:sym typeface="Roboto"/>
            </a:endParaRPr>
          </a:p>
          <a:p>
            <a:pPr marL="457200" lvl="0" indent="-336550" algn="l" rtl="0">
              <a:lnSpc>
                <a:spcPct val="100000"/>
              </a:lnSpc>
              <a:spcBef>
                <a:spcPts val="0"/>
              </a:spcBef>
              <a:spcAft>
                <a:spcPts val="0"/>
              </a:spcAft>
              <a:buClr>
                <a:srgbClr val="000000"/>
              </a:buClr>
              <a:buSzPts val="1700"/>
              <a:buFont typeface="Roboto"/>
              <a:buChar char="●"/>
            </a:pPr>
            <a:r>
              <a:rPr lang="en" sz="1700" b="1">
                <a:solidFill>
                  <a:srgbClr val="000000"/>
                </a:solidFill>
                <a:latin typeface="Roboto"/>
                <a:ea typeface="Roboto"/>
                <a:cs typeface="Roboto"/>
                <a:sym typeface="Roboto"/>
              </a:rPr>
              <a:t>Phương pháp đường tới hạn (Critical Path Method - CPM)</a:t>
            </a:r>
            <a:endParaRPr sz="1700" b="1">
              <a:solidFill>
                <a:srgbClr val="0000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DADBE6"/>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TotalTime>
  <Words>845</Words>
  <Application>Microsoft Office PowerPoint</Application>
  <PresentationFormat>On-screen Show (16:9)</PresentationFormat>
  <Paragraphs>94</Paragraphs>
  <Slides>22</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Roboto</vt:lpstr>
      <vt:lpstr>Roboto Light</vt:lpstr>
      <vt:lpstr>Arial</vt:lpstr>
      <vt:lpstr>Barlow</vt:lpstr>
      <vt:lpstr>Roboto Condensed Light</vt:lpstr>
      <vt:lpstr>Barlow Light</vt:lpstr>
      <vt:lpstr>Roboto Medium</vt:lpstr>
      <vt:lpstr>Calibri</vt:lpstr>
      <vt:lpstr>Work Sans</vt:lpstr>
      <vt:lpstr>Miriam Libre</vt:lpstr>
      <vt:lpstr>Roderigo template</vt:lpstr>
      <vt:lpstr>Quản lý thời gian</vt:lpstr>
      <vt:lpstr>Nhóm 13</vt:lpstr>
      <vt:lpstr>Quy trình quản lý thời gian</vt:lpstr>
      <vt:lpstr>Khái niệm</vt:lpstr>
      <vt:lpstr>1. Xác định hoạt động, công việc</vt:lpstr>
      <vt:lpstr>Xác định hoạt động công việc </vt:lpstr>
      <vt:lpstr>2. Tính thời gian  thực hiện công việc</vt:lpstr>
      <vt:lpstr>Kỹ thuật PERT</vt:lpstr>
      <vt:lpstr>Ước lượng phi khoa học</vt:lpstr>
      <vt:lpstr>3. Sắp xếp thứ tự công việc</vt:lpstr>
      <vt:lpstr>PowerPoint Presentation</vt:lpstr>
      <vt:lpstr>PowerPoint Presentation</vt:lpstr>
      <vt:lpstr>PowerPoint Presentation</vt:lpstr>
      <vt:lpstr>4. Ước lượng thời gian và nguồn lực</vt:lpstr>
      <vt:lpstr>Ước lượng thời gian và nguồn lực</vt:lpstr>
      <vt:lpstr>Ước lượng thời gian và nguồn lực</vt:lpstr>
      <vt:lpstr>PowerPoint Presentation</vt:lpstr>
      <vt:lpstr>5. Điều khiển lịch biểu</vt:lpstr>
      <vt:lpstr>Lược đồ Gantt (Link)</vt:lpstr>
      <vt:lpstr>Crashing (Link)</vt:lpstr>
      <vt:lpstr>Fast tracking (Link)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thời gian</dc:title>
  <cp:lastModifiedBy>Vỹ Nguyễn Hữu Trọng</cp:lastModifiedBy>
  <cp:revision>12</cp:revision>
  <dcterms:modified xsi:type="dcterms:W3CDTF">2023-10-11T08:48:23Z</dcterms:modified>
</cp:coreProperties>
</file>